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5"/>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ype="http://schemas.openxmlformats.org/officeDocument/2006/relationships/presProps" Target="presProps.xml"/>  <Relationship Id="rId12" Type="http://schemas.openxmlformats.org/officeDocument/2006/relationships/viewProps" Target="viewProps.xml"/>  <Relationship Id="rId13" Type="http://schemas.openxmlformats.org/officeDocument/2006/relationships/theme" Target="theme/theme1.xml"/>  <Relationship Id="rId14" Type="http://schemas.openxmlformats.org/officeDocument/2006/relationships/tableStyles" Target="tableStyles.xml"/>  <Relationship Id="rId15"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png" Type="http://schemas.openxmlformats.org/officeDocument/2006/relationships/image"/><Relationship Id="rId2" Target="../media/image3.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slideLayouts/slideLayout1.xml" Type="http://schemas.openxmlformats.org/officeDocument/2006/relationships/slideLayout"/><Relationship Id="rId10"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10.png" Type="http://schemas.openxmlformats.org/officeDocument/2006/relationships/image"/><Relationship Id="rId2" Target="../media/image11.sv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2.png" Type="http://schemas.openxmlformats.org/officeDocument/2006/relationships/image"/><Relationship Id="rId14" Target="../media/image23.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28.png" Type="http://schemas.openxmlformats.org/officeDocument/2006/relationships/image"/><Relationship Id="rId20" Target="../media/image29.svg" Type="http://schemas.openxmlformats.org/officeDocument/2006/relationships/image"/><Relationship Id="rId21" Target="../media/image30.png" Type="http://schemas.openxmlformats.org/officeDocument/2006/relationships/image"/><Relationship Id="rId22" Target="../media/image31.svg" Type="http://schemas.openxmlformats.org/officeDocument/2006/relationships/image"/><Relationship Id="rId23" Target="../slideLayouts/slideLayout1.xml" Type="http://schemas.openxmlformats.org/officeDocument/2006/relationships/slideLayout"/><Relationship Id="rId24"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32.png" Type="http://schemas.openxmlformats.org/officeDocument/2006/relationships/image"/><Relationship Id="rId2" Target="../slideLayouts/slideLayout1.xml" Type="http://schemas.openxmlformats.org/officeDocument/2006/relationships/slideLayout"/><Relationship Id="rId3"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33.png" Type="http://schemas.openxmlformats.org/officeDocument/2006/relationships/image"/><Relationship Id="rId2" Target="../media/image34.sv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41.png" Type="http://schemas.openxmlformats.org/officeDocument/2006/relationships/image"/><Relationship Id="rId10" Target="../media/image42.svg" Type="http://schemas.openxmlformats.org/officeDocument/2006/relationships/image"/><Relationship Id="rId11" Target="../media/image43.png" Type="http://schemas.openxmlformats.org/officeDocument/2006/relationships/image"/><Relationship Id="rId12" Target="../media/image44.svg" Type="http://schemas.openxmlformats.org/officeDocument/2006/relationships/image"/><Relationship Id="rId13" Target="../media/image45.png" Type="http://schemas.openxmlformats.org/officeDocument/2006/relationships/image"/><Relationship Id="rId14" Target="../media/image46.svg" Type="http://schemas.openxmlformats.org/officeDocument/2006/relationships/image"/><Relationship Id="rId15" Target="../slideLayouts/slideLayout1.xml" Type="http://schemas.openxmlformats.org/officeDocument/2006/relationships/slideLayout"/><Relationship Id="rId16"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47.png" Type="http://schemas.openxmlformats.org/officeDocument/2006/relationships/image"/><Relationship Id="rId2" Target="../media/image48.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 Id="rId8" Target="../media/image54.png" Type="http://schemas.openxmlformats.org/officeDocument/2006/relationships/image"/><Relationship Id="rId9" Target="../media/image55.png" Type="http://schemas.openxmlformats.org/officeDocument/2006/relationships/image"/><Relationship Id="rId10" Target="../media/image56.png" Type="http://schemas.openxmlformats.org/officeDocument/2006/relationships/image"/><Relationship Id="rId11" Target="../slideLayouts/slideLayout1.xml" Type="http://schemas.openxmlformats.org/officeDocument/2006/relationships/slideLayout"/><Relationship Id="rId12"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dfdfd"/>
        </a:solidFill>
        <a:effectLst/>
      </p:bgPr>
    </p:bg>
    <p:spTree>
      <p:nvGrpSpPr>
        <p:cNvPr id="1" name=""/>
        <p:cNvGrpSpPr/>
        <p:nvPr/>
      </p:nvGrpSpPr>
      <p:grpSpPr>
        <a:xfrm>
          <a:off x="0" y="0"/>
          <a:ext cx="0" cy="0"/>
          <a:chOff x="0" y="0"/>
          <a:chExt cx="0" cy="0"/>
        </a:xfrm>
      </p:grpSpPr>
      <p:sp>
        <p:nvSpPr>
          <p:cNvPr id="2" name="Object 1"/>
          <p:cNvSpPr/>
          <p:nvPr/>
        </p:nvSpPr>
        <p:spPr>
          <a:xfrm>
            <a:off x="4631326" y="198309"/>
            <a:ext cx="6735348" cy="4058540"/>
          </a:xfrm>
          <a:prstGeom prst="rect">
            <a:avLst/>
          </a:prstGeom>
          <a:noFill/>
        </p:spPr>
        <p:txBody>
          <a:bodyPr wrap="square" rtlCol="0" anchor="t" bIns="0" lIns="0" rIns="0" tIns="0"/>
          <a:lstStyle/>
          <a:p>
            <a:pPr algn="ctr">
              <a:lnSpc>
                <a:spcPts val="7992"/>
              </a:lnSpc>
              <a:buNone/>
            </a:pPr>
            <a:r>
              <a:rPr lang="en-US" sz="6750" dirty="0" smtClean="0">
                <a:solidFill>
                  <a:srgbClr val="1b2f35">
                    <a:alpha val="90000"/>
                  </a:srgbClr>
                </a:solidFill>
                <a:latin typeface="Trocchi" pitchFamily="34" charset="0"/>
                <a:ea typeface="Trocchi" pitchFamily="34" charset="-122"/>
                <a:cs typeface="Trocchi" pitchFamily="34" charset="-120"/>
              </a:rPr>
              <a:t>Fintech and Banks: Partnership or Competition? </a:t>
            </a:r>
            <a:endParaRPr lang="en-US" dirty="0"/>
          </a:p>
        </p:txBody>
      </p:sp>
      <p:sp>
        <p:nvSpPr>
          <p:cNvPr id="3" name="Object 2"/>
          <p:cNvSpPr/>
          <p:nvPr/>
        </p:nvSpPr>
        <p:spPr>
          <a:xfrm>
            <a:off x="4631326" y="4255182"/>
            <a:ext cx="6735348" cy="319960"/>
          </a:xfrm>
          <a:prstGeom prst="rect">
            <a:avLst/>
          </a:prstGeom>
          <a:noFill/>
        </p:spPr>
        <p:txBody>
          <a:bodyPr wrap="square" rtlCol="0" anchor="t" bIns="0" lIns="0" rIns="0" tIns="0"/>
          <a:lstStyle/>
          <a:p>
            <a:pPr algn="ctr">
              <a:lnSpc>
                <a:spcPts val="2520"/>
              </a:lnSpc>
              <a:buNone/>
            </a:pPr>
            <a:r>
              <a:rPr lang="en-US" sz="1800" dirty="0" smtClean="0">
                <a:solidFill>
                  <a:srgbClr val="1b2f35">
                    <a:alpha val="90000"/>
                  </a:srgbClr>
                </a:solidFill>
                <a:latin typeface="Montserrat" pitchFamily="34" charset="0"/>
                <a:ea typeface="Montserrat" pitchFamily="34" charset="-122"/>
                <a:cs typeface="Montserrat" pitchFamily="34" charset="-120"/>
              </a:rPr>
              <a:t>How CBG Can Leverage the New Normal</a:t>
            </a:r>
            <a:endParaRPr lang="en-US" dirty="0"/>
          </a:p>
        </p:txBody>
      </p:sp>
      <p:pic>
        <p:nvPicPr>
          <p:cNvPr id="4" name="Object 3" descr="preencoded.png">    </p:cNvPr>
          <p:cNvPicPr>
            <a:picLocks noChangeAspect="1"/>
          </p:cNvPicPr>
          <p:nvPr/>
        </p:nvPicPr>
        <p:blipFill>
          <a:blip r:embed="rId1"/>
          <a:srcRect l="31481" r="31481" t="0" b="0"/>
          <a:stretch/>
        </p:blipFill>
        <p:spPr>
          <a:xfrm>
            <a:off x="0" y="0"/>
            <a:ext cx="3809047" cy="6856286"/>
          </a:xfrm>
          <a:prstGeom prst="rect">
            <a:avLst/>
          </a:prstGeom>
        </p:spPr>
      </p:pic>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dfdfd"/>
        </a:solidFill>
        <a:effectLst/>
      </p:bgPr>
    </p:bg>
    <p:spTree>
      <p:nvGrpSpPr>
        <p:cNvPr id="1" name=""/>
        <p:cNvGrpSpPr/>
        <p:nvPr/>
      </p:nvGrpSpPr>
      <p:grpSpPr>
        <a:xfrm>
          <a:off x="0" y="0"/>
          <a:ext cx="0" cy="0"/>
          <a:chOff x="0" y="0"/>
          <a:chExt cx="0" cy="0"/>
        </a:xfrm>
      </p:grpSpPr>
      <p:sp>
        <p:nvSpPr>
          <p:cNvPr id="2" name="Object 1"/>
          <p:cNvSpPr/>
          <p:nvPr/>
        </p:nvSpPr>
        <p:spPr>
          <a:xfrm>
            <a:off x="0" y="379952"/>
            <a:ext cx="12188952" cy="563739"/>
          </a:xfrm>
          <a:prstGeom prst="rect">
            <a:avLst/>
          </a:prstGeom>
          <a:noFill/>
        </p:spPr>
        <p:txBody>
          <a:bodyPr wrap="square" rtlCol="0" anchor="t" bIns="0" lIns="0" rIns="0" tIns="0"/>
          <a:lstStyle/>
          <a:p>
            <a:pPr algn="ctr">
              <a:lnSpc>
                <a:spcPts val="4440"/>
              </a:lnSpc>
              <a:buNone/>
            </a:pPr>
            <a:r>
              <a:rPr lang="en-US" sz="3750" dirty="0" smtClean="0">
                <a:solidFill>
                  <a:srgbClr val="1b2f35">
                    <a:alpha val="90000"/>
                  </a:srgbClr>
                </a:solidFill>
                <a:latin typeface="Trocchi" pitchFamily="34" charset="0"/>
                <a:ea typeface="Trocchi" pitchFamily="34" charset="-122"/>
                <a:cs typeface="Trocchi" pitchFamily="34" charset="-120"/>
              </a:rPr>
              <a:t>Introduction</a:t>
            </a:r>
            <a:endParaRPr lang="en-US" dirty="0"/>
          </a:p>
        </p:txBody>
      </p:sp>
      <p:sp>
        <p:nvSpPr>
          <p:cNvPr id="3" name="Object 2"/>
          <p:cNvSpPr/>
          <p:nvPr/>
        </p:nvSpPr>
        <p:spPr>
          <a:xfrm>
            <a:off x="476131" y="1899762"/>
            <a:ext cx="714196" cy="714196"/>
          </a:xfrm>
          <a:prstGeom prst="ellipse">
            <a:avLst/>
          </a:prstGeom>
          <a:solidFill>
            <a:srgbClr val="ffa300"/>
          </a:solidFill>
        </p:spPr>
      </p:sp>
      <p:pic>
        <p:nvPicPr>
          <p:cNvPr id="4" name="Object 3"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78394" y="2114577"/>
            <a:ext cx="314246" cy="295201"/>
          </a:xfrm>
          <a:prstGeom prst="rect">
            <a:avLst/>
          </a:prstGeom>
        </p:spPr>
      </p:pic>
      <p:sp>
        <p:nvSpPr>
          <p:cNvPr id="5" name="Object 4"/>
          <p:cNvSpPr/>
          <p:nvPr/>
        </p:nvSpPr>
        <p:spPr>
          <a:xfrm>
            <a:off x="1380780" y="1835842"/>
            <a:ext cx="2775843" cy="255920"/>
          </a:xfrm>
          <a:prstGeom prst="rect">
            <a:avLst/>
          </a:prstGeom>
          <a:noFill/>
        </p:spPr>
        <p:txBody>
          <a:bodyPr wrap="square" rtlCol="0" anchor="t" bIns="0" lIns="0" rIns="0" tIns="0"/>
          <a:lstStyle/>
          <a:p>
            <a:pPr algn="l">
              <a:lnSpc>
                <a:spcPts val="2016"/>
              </a:lnSpc>
              <a:buNone/>
            </a:pPr>
            <a:r>
              <a:rPr lang="en-US" sz="1440" dirty="0" smtClean="0">
                <a:solidFill>
                  <a:srgbClr val="1b2f35">
                    <a:alpha val="90000"/>
                  </a:srgbClr>
                </a:solidFill>
                <a:latin typeface="Montserrat" pitchFamily="34" charset="0"/>
                <a:ea typeface="Montserrat" pitchFamily="34" charset="-122"/>
                <a:cs typeface="Montserrat" pitchFamily="34" charset="-120"/>
              </a:rPr>
              <a:t>Defining Fintech</a:t>
            </a:r>
            <a:endParaRPr lang="en-US" dirty="0"/>
          </a:p>
        </p:txBody>
      </p:sp>
      <p:sp>
        <p:nvSpPr>
          <p:cNvPr id="6" name="Object 5"/>
          <p:cNvSpPr/>
          <p:nvPr/>
        </p:nvSpPr>
        <p:spPr>
          <a:xfrm>
            <a:off x="1380780" y="2164848"/>
            <a:ext cx="2775843" cy="853227"/>
          </a:xfrm>
          <a:prstGeom prst="rect">
            <a:avLst/>
          </a:prstGeom>
          <a:noFill/>
        </p:spPr>
        <p:txBody>
          <a:bodyPr wrap="square" rtlCol="0" anchor="t" bIns="0" lIns="0" rIns="0" tIns="0"/>
          <a:lstStyle/>
          <a:p>
            <a:pPr algn="l">
              <a:lnSpc>
                <a:spcPts val="1680"/>
              </a:lnSpc>
              <a:spcBef>
                <a:spcPts val="564"/>
              </a:spcBef>
              <a:buNone/>
            </a:pPr>
            <a:r>
              <a:rPr lang="en-US" sz="1200" dirty="0" smtClean="0">
                <a:solidFill>
                  <a:srgbClr val="1c2f35">
                    <a:alpha val="70000"/>
                  </a:srgbClr>
                </a:solidFill>
                <a:latin typeface="Montserrat" pitchFamily="34" charset="0"/>
                <a:ea typeface="Montserrat" pitchFamily="34" charset="-122"/>
                <a:cs typeface="Montserrat" pitchFamily="34" charset="-120"/>
              </a:rPr>
              <a:t>Fintech refers to the use of technology to improve and automate financial services and processes.</a:t>
            </a:r>
            <a:endParaRPr lang="en-US" dirty="0"/>
          </a:p>
        </p:txBody>
      </p:sp>
      <p:sp>
        <p:nvSpPr>
          <p:cNvPr id="7" name="Object 6"/>
          <p:cNvSpPr/>
          <p:nvPr/>
        </p:nvSpPr>
        <p:spPr>
          <a:xfrm>
            <a:off x="476131" y="3442427"/>
            <a:ext cx="714196" cy="714196"/>
          </a:xfrm>
          <a:prstGeom prst="ellipse">
            <a:avLst/>
          </a:prstGeom>
          <a:solidFill>
            <a:srgbClr val="ffa300"/>
          </a:solidFill>
        </p:spPr>
      </p:sp>
      <p:pic>
        <p:nvPicPr>
          <p:cNvPr id="8" name="Object 7"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348" y="3669798"/>
            <a:ext cx="238065" cy="285679"/>
          </a:xfrm>
          <a:prstGeom prst="rect">
            <a:avLst/>
          </a:prstGeom>
        </p:spPr>
      </p:pic>
      <p:sp>
        <p:nvSpPr>
          <p:cNvPr id="9" name="Object 8"/>
          <p:cNvSpPr/>
          <p:nvPr/>
        </p:nvSpPr>
        <p:spPr>
          <a:xfrm>
            <a:off x="1380780" y="3378506"/>
            <a:ext cx="2775843" cy="255920"/>
          </a:xfrm>
          <a:prstGeom prst="rect">
            <a:avLst/>
          </a:prstGeom>
          <a:noFill/>
        </p:spPr>
        <p:txBody>
          <a:bodyPr wrap="square" rtlCol="0" anchor="t" bIns="0" lIns="0" rIns="0" tIns="0"/>
          <a:lstStyle/>
          <a:p>
            <a:pPr algn="l">
              <a:lnSpc>
                <a:spcPts val="2016"/>
              </a:lnSpc>
              <a:buNone/>
            </a:pPr>
            <a:r>
              <a:rPr lang="en-US" sz="1440" dirty="0" smtClean="0">
                <a:solidFill>
                  <a:srgbClr val="1b2f35">
                    <a:alpha val="90000"/>
                  </a:srgbClr>
                </a:solidFill>
                <a:latin typeface="Montserrat" pitchFamily="34" charset="0"/>
                <a:ea typeface="Montserrat" pitchFamily="34" charset="-122"/>
                <a:cs typeface="Montserrat" pitchFamily="34" charset="-120"/>
              </a:rPr>
              <a:t>Traditional Banking Model</a:t>
            </a:r>
            <a:endParaRPr lang="en-US" dirty="0"/>
          </a:p>
        </p:txBody>
      </p:sp>
      <p:sp>
        <p:nvSpPr>
          <p:cNvPr id="10" name="Object 9"/>
          <p:cNvSpPr/>
          <p:nvPr/>
        </p:nvSpPr>
        <p:spPr>
          <a:xfrm>
            <a:off x="1380780" y="3707513"/>
            <a:ext cx="2775843" cy="853227"/>
          </a:xfrm>
          <a:prstGeom prst="rect">
            <a:avLst/>
          </a:prstGeom>
          <a:noFill/>
        </p:spPr>
        <p:txBody>
          <a:bodyPr wrap="square" rtlCol="0" anchor="t" bIns="0" lIns="0" rIns="0" tIns="0"/>
          <a:lstStyle/>
          <a:p>
            <a:pPr algn="l">
              <a:lnSpc>
                <a:spcPts val="1680"/>
              </a:lnSpc>
              <a:spcBef>
                <a:spcPts val="564"/>
              </a:spcBef>
              <a:buNone/>
            </a:pPr>
            <a:r>
              <a:rPr lang="en-US" sz="1200" dirty="0" smtClean="0">
                <a:solidFill>
                  <a:srgbClr val="1c2f35">
                    <a:alpha val="70000"/>
                  </a:srgbClr>
                </a:solidFill>
                <a:latin typeface="Montserrat" pitchFamily="34" charset="0"/>
                <a:ea typeface="Montserrat" pitchFamily="34" charset="-122"/>
                <a:cs typeface="Montserrat" pitchFamily="34" charset="-120"/>
              </a:rPr>
              <a:t>Traditional banks rely on physical branches, in-person interactions, and legacy systems to provide financial services.</a:t>
            </a:r>
            <a:endParaRPr lang="en-US" dirty="0"/>
          </a:p>
        </p:txBody>
      </p:sp>
      <p:sp>
        <p:nvSpPr>
          <p:cNvPr id="11" name="Object 10"/>
          <p:cNvSpPr/>
          <p:nvPr/>
        </p:nvSpPr>
        <p:spPr>
          <a:xfrm>
            <a:off x="4380405" y="1899762"/>
            <a:ext cx="714196" cy="714196"/>
          </a:xfrm>
          <a:prstGeom prst="ellipse">
            <a:avLst/>
          </a:prstGeom>
          <a:solidFill>
            <a:srgbClr val="ffa300"/>
          </a:solidFill>
        </p:spPr>
      </p:sp>
      <p:pic>
        <p:nvPicPr>
          <p:cNvPr id="12" name="Object 11"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1743" y="2106210"/>
            <a:ext cx="361860" cy="304724"/>
          </a:xfrm>
          <a:prstGeom prst="rect">
            <a:avLst/>
          </a:prstGeom>
        </p:spPr>
      </p:pic>
      <p:sp>
        <p:nvSpPr>
          <p:cNvPr id="13" name="Object 12"/>
          <p:cNvSpPr/>
          <p:nvPr/>
        </p:nvSpPr>
        <p:spPr>
          <a:xfrm>
            <a:off x="5285053" y="1835842"/>
            <a:ext cx="2775843" cy="255920"/>
          </a:xfrm>
          <a:prstGeom prst="rect">
            <a:avLst/>
          </a:prstGeom>
          <a:noFill/>
        </p:spPr>
        <p:txBody>
          <a:bodyPr wrap="square" rtlCol="0" anchor="t" bIns="0" lIns="0" rIns="0" tIns="0"/>
          <a:lstStyle/>
          <a:p>
            <a:pPr algn="l">
              <a:lnSpc>
                <a:spcPts val="2016"/>
              </a:lnSpc>
              <a:buNone/>
            </a:pPr>
            <a:r>
              <a:rPr lang="en-US" sz="1440" dirty="0" smtClean="0">
                <a:solidFill>
                  <a:srgbClr val="1b2f35">
                    <a:alpha val="90000"/>
                  </a:srgbClr>
                </a:solidFill>
                <a:latin typeface="Montserrat" pitchFamily="34" charset="0"/>
                <a:ea typeface="Montserrat" pitchFamily="34" charset="-122"/>
                <a:cs typeface="Montserrat" pitchFamily="34" charset="-120"/>
              </a:rPr>
              <a:t>Fintech Disruption</a:t>
            </a:r>
            <a:endParaRPr lang="en-US" dirty="0"/>
          </a:p>
        </p:txBody>
      </p:sp>
      <p:sp>
        <p:nvSpPr>
          <p:cNvPr id="14" name="Object 13"/>
          <p:cNvSpPr/>
          <p:nvPr/>
        </p:nvSpPr>
        <p:spPr>
          <a:xfrm>
            <a:off x="5285053" y="2164848"/>
            <a:ext cx="2775843" cy="1279840"/>
          </a:xfrm>
          <a:prstGeom prst="rect">
            <a:avLst/>
          </a:prstGeom>
          <a:noFill/>
        </p:spPr>
        <p:txBody>
          <a:bodyPr wrap="square" rtlCol="0" anchor="t" bIns="0" lIns="0" rIns="0" tIns="0"/>
          <a:lstStyle/>
          <a:p>
            <a:pPr algn="l">
              <a:lnSpc>
                <a:spcPts val="1680"/>
              </a:lnSpc>
              <a:spcBef>
                <a:spcPts val="564"/>
              </a:spcBef>
              <a:buNone/>
            </a:pPr>
            <a:r>
              <a:rPr lang="en-US" sz="1200" dirty="0" smtClean="0">
                <a:solidFill>
                  <a:srgbClr val="1c2f35">
                    <a:alpha val="70000"/>
                  </a:srgbClr>
                </a:solidFill>
                <a:latin typeface="Montserrat" pitchFamily="34" charset="0"/>
                <a:ea typeface="Montserrat" pitchFamily="34" charset="-122"/>
                <a:cs typeface="Montserrat" pitchFamily="34" charset="-120"/>
              </a:rPr>
              <a:t>Fintech companies are using innovative technologies to provide more convenient, personalized, and cost-effective financial services, challenging the traditional banking model.</a:t>
            </a:r>
            <a:endParaRPr lang="en-US" dirty="0"/>
          </a:p>
        </p:txBody>
      </p:sp>
      <p:sp>
        <p:nvSpPr>
          <p:cNvPr id="15" name="Object 14"/>
          <p:cNvSpPr/>
          <p:nvPr/>
        </p:nvSpPr>
        <p:spPr>
          <a:xfrm>
            <a:off x="8284678" y="1899762"/>
            <a:ext cx="714196" cy="714196"/>
          </a:xfrm>
          <a:prstGeom prst="ellipse">
            <a:avLst/>
          </a:prstGeom>
          <a:solidFill>
            <a:srgbClr val="ffa300"/>
          </a:solidFill>
        </p:spPr>
      </p:sp>
      <p:pic>
        <p:nvPicPr>
          <p:cNvPr id="16" name="Object 15"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66015" y="2106210"/>
            <a:ext cx="361860" cy="304724"/>
          </a:xfrm>
          <a:prstGeom prst="rect">
            <a:avLst/>
          </a:prstGeom>
        </p:spPr>
      </p:pic>
      <p:sp>
        <p:nvSpPr>
          <p:cNvPr id="17" name="Object 16"/>
          <p:cNvSpPr/>
          <p:nvPr/>
        </p:nvSpPr>
        <p:spPr>
          <a:xfrm>
            <a:off x="9189327" y="1835842"/>
            <a:ext cx="2775843" cy="511841"/>
          </a:xfrm>
          <a:prstGeom prst="rect">
            <a:avLst/>
          </a:prstGeom>
          <a:noFill/>
        </p:spPr>
        <p:txBody>
          <a:bodyPr wrap="square" rtlCol="0" anchor="t" bIns="0" lIns="0" rIns="0" tIns="0"/>
          <a:lstStyle/>
          <a:p>
            <a:pPr algn="l">
              <a:lnSpc>
                <a:spcPts val="2016"/>
              </a:lnSpc>
              <a:buNone/>
            </a:pPr>
            <a:r>
              <a:rPr lang="en-US" sz="1440" dirty="0" smtClean="0">
                <a:solidFill>
                  <a:srgbClr val="1b2f35">
                    <a:alpha val="90000"/>
                  </a:srgbClr>
                </a:solidFill>
                <a:latin typeface="Montserrat" pitchFamily="34" charset="0"/>
                <a:ea typeface="Montserrat" pitchFamily="34" charset="-122"/>
                <a:cs typeface="Montserrat" pitchFamily="34" charset="-120"/>
              </a:rPr>
              <a:t>Partnerships and Collaboration</a:t>
            </a:r>
            <a:endParaRPr lang="en-US" dirty="0"/>
          </a:p>
        </p:txBody>
      </p:sp>
      <p:sp>
        <p:nvSpPr>
          <p:cNvPr id="18" name="Object 17"/>
          <p:cNvSpPr/>
          <p:nvPr/>
        </p:nvSpPr>
        <p:spPr>
          <a:xfrm>
            <a:off x="9189327" y="2420769"/>
            <a:ext cx="2775843" cy="1493147"/>
          </a:xfrm>
          <a:prstGeom prst="rect">
            <a:avLst/>
          </a:prstGeom>
          <a:noFill/>
        </p:spPr>
        <p:txBody>
          <a:bodyPr wrap="square" rtlCol="0" anchor="t" bIns="0" lIns="0" rIns="0" tIns="0"/>
          <a:lstStyle/>
          <a:p>
            <a:pPr algn="l">
              <a:lnSpc>
                <a:spcPts val="1680"/>
              </a:lnSpc>
              <a:spcBef>
                <a:spcPts val="564"/>
              </a:spcBef>
              <a:buNone/>
            </a:pPr>
            <a:r>
              <a:rPr lang="en-US" sz="1200" dirty="0" smtClean="0">
                <a:solidFill>
                  <a:srgbClr val="1c2f35">
                    <a:alpha val="70000"/>
                  </a:srgbClr>
                </a:solidFill>
                <a:latin typeface="Montserrat" pitchFamily="34" charset="0"/>
                <a:ea typeface="Montserrat" pitchFamily="34" charset="-122"/>
                <a:cs typeface="Montserrat" pitchFamily="34" charset="-120"/>
              </a:rPr>
              <a:t>Successful banks are exploring ways to partner with fintech companies to leverage their technology and innovation, while maintaining their customer relationships and regulatory expertise.</a:t>
            </a:r>
            <a:endParaRPr lang="en-US" dirty="0"/>
          </a:p>
        </p:txBody>
      </p:sp>
      <p:sp>
        <p:nvSpPr>
          <p:cNvPr id="19" name="Object 18"/>
          <p:cNvSpPr/>
          <p:nvPr/>
        </p:nvSpPr>
        <p:spPr>
          <a:xfrm>
            <a:off x="0" y="5285053"/>
            <a:ext cx="12188952" cy="1571232"/>
          </a:xfrm>
          <a:prstGeom prst="rect">
            <a:avLst/>
          </a:prstGeom>
          <a:solidFill>
            <a:srgbClr val="fdd16e"/>
          </a:solidFill>
        </p:spPr>
      </p:sp>
      <p:sp>
        <p:nvSpPr>
          <p:cNvPr id="20" name="Object 19"/>
          <p:cNvSpPr/>
          <p:nvPr/>
        </p:nvSpPr>
        <p:spPr>
          <a:xfrm>
            <a:off x="1393481" y="5585968"/>
            <a:ext cx="9401991" cy="959880"/>
          </a:xfrm>
          <a:prstGeom prst="rect">
            <a:avLst/>
          </a:prstGeom>
          <a:noFill/>
        </p:spPr>
        <p:txBody>
          <a:bodyPr wrap="square" rtlCol="0" anchor="t" bIns="0" lIns="0" rIns="0" tIns="0"/>
          <a:lstStyle/>
          <a:p>
            <a:pPr algn="ctr">
              <a:lnSpc>
                <a:spcPts val="2520"/>
              </a:lnSpc>
              <a:buNone/>
            </a:pPr>
            <a:r>
              <a:rPr lang="en-US" sz="1800" dirty="0" smtClean="0">
                <a:solidFill>
                  <a:srgbClr val="1b2f35">
                    <a:alpha val="90000"/>
                  </a:srgbClr>
                </a:solidFill>
                <a:latin typeface="Montserrat" pitchFamily="34" charset="0"/>
                <a:ea typeface="Montserrat" pitchFamily="34" charset="-122"/>
                <a:cs typeface="Montserrat" pitchFamily="34" charset="-120"/>
              </a:rPr>
              <a:t>This presentation will explore the evolving relationship between fintech and traditional banks, and how CBG (Consolidated Bank Ghana) can adapt to the new normal by embracing fintech innovations and partnerships.</a:t>
            </a:r>
            <a:endParaRPr lang="en-US" dirty="0"/>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dfdfd"/>
        </a:solidFill>
        <a:effectLst/>
      </p:bgPr>
    </p:bg>
    <p:spTree>
      <p:nvGrpSpPr>
        <p:cNvPr id="1" name=""/>
        <p:cNvGrpSpPr/>
        <p:nvPr/>
      </p:nvGrpSpPr>
      <p:grpSpPr>
        <a:xfrm>
          <a:off x="0" y="0"/>
          <a:ext cx="0" cy="0"/>
          <a:chOff x="0" y="0"/>
          <a:chExt cx="0" cy="0"/>
        </a:xfrm>
      </p:grpSpPr>
      <p:sp>
        <p:nvSpPr>
          <p:cNvPr id="2" name="Object 1"/>
          <p:cNvSpPr/>
          <p:nvPr/>
        </p:nvSpPr>
        <p:spPr>
          <a:xfrm>
            <a:off x="0" y="379952"/>
            <a:ext cx="12188952" cy="563739"/>
          </a:xfrm>
          <a:prstGeom prst="rect">
            <a:avLst/>
          </a:prstGeom>
          <a:noFill/>
        </p:spPr>
        <p:txBody>
          <a:bodyPr wrap="square" rtlCol="0" anchor="t" bIns="0" lIns="0" rIns="0" tIns="0"/>
          <a:lstStyle/>
          <a:p>
            <a:pPr algn="ctr">
              <a:lnSpc>
                <a:spcPts val="4440"/>
              </a:lnSpc>
              <a:buNone/>
            </a:pPr>
            <a:r>
              <a:rPr lang="en-US" sz="3750" dirty="0" smtClean="0">
                <a:solidFill>
                  <a:srgbClr val="1b2f35">
                    <a:alpha val="90000"/>
                  </a:srgbClr>
                </a:solidFill>
                <a:latin typeface="Trocchi" pitchFamily="34" charset="0"/>
                <a:ea typeface="Trocchi" pitchFamily="34" charset="-122"/>
                <a:cs typeface="Trocchi" pitchFamily="34" charset="-120"/>
              </a:rPr>
              <a:t>The Rise of Fintech</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23" y="3980454"/>
            <a:ext cx="12217520" cy="28568"/>
          </a:xfrm>
          <a:prstGeom prst="rect">
            <a:avLst/>
          </a:prstGeom>
        </p:spPr>
      </p:pic>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9570" y="2861547"/>
            <a:ext cx="9523" cy="1133192"/>
          </a:xfrm>
          <a:prstGeom prst="rect">
            <a:avLst/>
          </a:prstGeom>
        </p:spPr>
      </p:pic>
      <p:pic>
        <p:nvPicPr>
          <p:cNvPr id="5" name="Object 4"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2435" y="3932841"/>
            <a:ext cx="123794" cy="123794"/>
          </a:xfrm>
          <a:prstGeom prst="rect">
            <a:avLst/>
          </a:prstGeom>
        </p:spPr>
      </p:pic>
      <p:pic>
        <p:nvPicPr>
          <p:cNvPr id="6" name="Object 5"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19237" y="3989977"/>
            <a:ext cx="9523" cy="1133192"/>
          </a:xfrm>
          <a:prstGeom prst="rect">
            <a:avLst/>
          </a:prstGeom>
        </p:spPr>
      </p:pic>
      <p:pic>
        <p:nvPicPr>
          <p:cNvPr id="7" name="Object 6"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62107" y="3932841"/>
            <a:ext cx="114271" cy="123794"/>
          </a:xfrm>
          <a:prstGeom prst="rect">
            <a:avLst/>
          </a:prstGeom>
        </p:spPr>
      </p:pic>
      <p:pic>
        <p:nvPicPr>
          <p:cNvPr id="8" name="Object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28810" y="2861547"/>
            <a:ext cx="9523" cy="1133192"/>
          </a:xfrm>
          <a:prstGeom prst="rect">
            <a:avLst/>
          </a:prstGeom>
        </p:spPr>
      </p:pic>
      <p:pic>
        <p:nvPicPr>
          <p:cNvPr id="9" name="Object 8"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71674" y="3932841"/>
            <a:ext cx="114271" cy="123794"/>
          </a:xfrm>
          <a:prstGeom prst="rect">
            <a:avLst/>
          </a:prstGeom>
        </p:spPr>
      </p:pic>
      <p:pic>
        <p:nvPicPr>
          <p:cNvPr id="10" name="Object 9"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38377" y="3989977"/>
            <a:ext cx="9523" cy="1133192"/>
          </a:xfrm>
          <a:prstGeom prst="rect">
            <a:avLst/>
          </a:prstGeom>
        </p:spPr>
      </p:pic>
      <p:pic>
        <p:nvPicPr>
          <p:cNvPr id="11" name="Object 10" descr="preencoded.png">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81247" y="3932841"/>
            <a:ext cx="114271" cy="123794"/>
          </a:xfrm>
          <a:prstGeom prst="rect">
            <a:avLst/>
          </a:prstGeom>
        </p:spPr>
      </p:pic>
      <p:pic>
        <p:nvPicPr>
          <p:cNvPr id="12" name="Object 11" descr="preencoded.png">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548049" y="2596056"/>
            <a:ext cx="9523" cy="1399825"/>
          </a:xfrm>
          <a:prstGeom prst="rect">
            <a:avLst/>
          </a:prstGeom>
        </p:spPr>
      </p:pic>
      <p:pic>
        <p:nvPicPr>
          <p:cNvPr id="13" name="Object 12" descr="preencoded.png">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90908" y="3932841"/>
            <a:ext cx="123794" cy="123794"/>
          </a:xfrm>
          <a:prstGeom prst="rect">
            <a:avLst/>
          </a:prstGeom>
        </p:spPr>
      </p:pic>
      <p:sp>
        <p:nvSpPr>
          <p:cNvPr id="14" name="Object 13"/>
          <p:cNvSpPr/>
          <p:nvPr/>
        </p:nvSpPr>
        <p:spPr>
          <a:xfrm>
            <a:off x="1842868" y="2728230"/>
            <a:ext cx="133314" cy="133317"/>
          </a:xfrm>
          <a:prstGeom prst="ellipse">
            <a:avLst/>
          </a:prstGeom>
          <a:solidFill>
            <a:srgbClr val="ffa300"/>
          </a:solidFill>
        </p:spPr>
      </p:sp>
      <p:sp>
        <p:nvSpPr>
          <p:cNvPr id="15" name="Object 14"/>
          <p:cNvSpPr/>
          <p:nvPr/>
        </p:nvSpPr>
        <p:spPr>
          <a:xfrm>
            <a:off x="2071487" y="2666976"/>
            <a:ext cx="1958803" cy="255920"/>
          </a:xfrm>
          <a:prstGeom prst="rect">
            <a:avLst/>
          </a:prstGeom>
          <a:noFill/>
        </p:spPr>
        <p:txBody>
          <a:bodyPr wrap="square" rtlCol="0" anchor="t" bIns="0" lIns="0" rIns="0" tIns="0"/>
          <a:lstStyle/>
          <a:p>
            <a:pPr algn="l">
              <a:lnSpc>
                <a:spcPts val="2016"/>
              </a:lnSpc>
              <a:buNone/>
            </a:pPr>
            <a:r>
              <a:rPr lang="en-US" sz="1440" dirty="0" smtClean="0">
                <a:solidFill>
                  <a:srgbClr val="1b2f35">
                    <a:alpha val="90000"/>
                  </a:srgbClr>
                </a:solidFill>
                <a:latin typeface="Montserrat" pitchFamily="34" charset="0"/>
                <a:ea typeface="Montserrat" pitchFamily="34" charset="-122"/>
                <a:cs typeface="Montserrat" pitchFamily="34" charset="-120"/>
              </a:rPr>
              <a:t>2008</a:t>
            </a:r>
            <a:endParaRPr lang="en-US" dirty="0"/>
          </a:p>
        </p:txBody>
      </p:sp>
      <p:sp>
        <p:nvSpPr>
          <p:cNvPr id="16" name="Object 15"/>
          <p:cNvSpPr/>
          <p:nvPr/>
        </p:nvSpPr>
        <p:spPr>
          <a:xfrm>
            <a:off x="2071487" y="2995983"/>
            <a:ext cx="1958803" cy="853227"/>
          </a:xfrm>
          <a:prstGeom prst="rect">
            <a:avLst/>
          </a:prstGeom>
          <a:noFill/>
        </p:spPr>
        <p:txBody>
          <a:bodyPr wrap="square" rtlCol="0" anchor="t" bIns="0" lIns="0" rIns="0" tIns="0"/>
          <a:lstStyle/>
          <a:p>
            <a:pPr algn="l">
              <a:lnSpc>
                <a:spcPts val="1680"/>
              </a:lnSpc>
              <a:spcBef>
                <a:spcPts val="564"/>
              </a:spcBef>
              <a:buNone/>
            </a:pPr>
            <a:r>
              <a:rPr lang="en-US" sz="1200" dirty="0" smtClean="0">
                <a:solidFill>
                  <a:srgbClr val="1c2f35">
                    <a:alpha val="70000"/>
                  </a:srgbClr>
                </a:solidFill>
                <a:latin typeface="Montserrat" pitchFamily="34" charset="0"/>
                <a:ea typeface="Montserrat" pitchFamily="34" charset="-122"/>
                <a:cs typeface="Montserrat" pitchFamily="34" charset="-120"/>
              </a:rPr>
              <a:t>The global financial crisis spurs demand for alternative financial solutions.</a:t>
            </a:r>
            <a:endParaRPr lang="en-US" dirty="0"/>
          </a:p>
        </p:txBody>
      </p:sp>
      <p:sp>
        <p:nvSpPr>
          <p:cNvPr id="17" name="Object 16"/>
          <p:cNvSpPr/>
          <p:nvPr/>
        </p:nvSpPr>
        <p:spPr>
          <a:xfrm>
            <a:off x="3752511" y="5118407"/>
            <a:ext cx="133314" cy="133317"/>
          </a:xfrm>
          <a:prstGeom prst="ellipse">
            <a:avLst/>
          </a:prstGeom>
          <a:solidFill>
            <a:srgbClr val="a68118"/>
          </a:solidFill>
        </p:spPr>
      </p:sp>
      <p:sp>
        <p:nvSpPr>
          <p:cNvPr id="18" name="Object 17"/>
          <p:cNvSpPr/>
          <p:nvPr/>
        </p:nvSpPr>
        <p:spPr>
          <a:xfrm>
            <a:off x="3981089" y="5057153"/>
            <a:ext cx="1875004" cy="255920"/>
          </a:xfrm>
          <a:prstGeom prst="rect">
            <a:avLst/>
          </a:prstGeom>
          <a:noFill/>
        </p:spPr>
        <p:txBody>
          <a:bodyPr wrap="square" rtlCol="0" anchor="t" bIns="0" lIns="0" rIns="0" tIns="0"/>
          <a:lstStyle/>
          <a:p>
            <a:pPr algn="l">
              <a:lnSpc>
                <a:spcPts val="2016"/>
              </a:lnSpc>
              <a:buNone/>
            </a:pPr>
            <a:r>
              <a:rPr lang="en-US" sz="1440" dirty="0" smtClean="0">
                <a:solidFill>
                  <a:srgbClr val="1b2f35">
                    <a:alpha val="90000"/>
                  </a:srgbClr>
                </a:solidFill>
                <a:latin typeface="Montserrat" pitchFamily="34" charset="0"/>
                <a:ea typeface="Montserrat" pitchFamily="34" charset="-122"/>
                <a:cs typeface="Montserrat" pitchFamily="34" charset="-120"/>
              </a:rPr>
              <a:t>2010</a:t>
            </a:r>
            <a:endParaRPr lang="en-US" dirty="0"/>
          </a:p>
        </p:txBody>
      </p:sp>
      <p:sp>
        <p:nvSpPr>
          <p:cNvPr id="19" name="Object 18"/>
          <p:cNvSpPr/>
          <p:nvPr/>
        </p:nvSpPr>
        <p:spPr>
          <a:xfrm>
            <a:off x="3981089" y="5386160"/>
            <a:ext cx="1875004" cy="853227"/>
          </a:xfrm>
          <a:prstGeom prst="rect">
            <a:avLst/>
          </a:prstGeom>
          <a:noFill/>
        </p:spPr>
        <p:txBody>
          <a:bodyPr wrap="square" rtlCol="0" anchor="t" bIns="0" lIns="0" rIns="0" tIns="0"/>
          <a:lstStyle/>
          <a:p>
            <a:pPr algn="l">
              <a:lnSpc>
                <a:spcPts val="1680"/>
              </a:lnSpc>
              <a:spcBef>
                <a:spcPts val="564"/>
              </a:spcBef>
              <a:buNone/>
            </a:pPr>
            <a:r>
              <a:rPr lang="en-US" sz="1200" dirty="0" smtClean="0">
                <a:solidFill>
                  <a:srgbClr val="1c2f35">
                    <a:alpha val="70000"/>
                  </a:srgbClr>
                </a:solidFill>
                <a:latin typeface="Montserrat" pitchFamily="34" charset="0"/>
                <a:ea typeface="Montserrat" pitchFamily="34" charset="-122"/>
                <a:cs typeface="Montserrat" pitchFamily="34" charset="-120"/>
              </a:rPr>
              <a:t>Mobile payments and digital wallets emerge as game-changing fintech innovations.</a:t>
            </a:r>
            <a:endParaRPr lang="en-US" dirty="0"/>
          </a:p>
        </p:txBody>
      </p:sp>
      <p:sp>
        <p:nvSpPr>
          <p:cNvPr id="20" name="Object 19"/>
          <p:cNvSpPr/>
          <p:nvPr/>
        </p:nvSpPr>
        <p:spPr>
          <a:xfrm>
            <a:off x="5662148" y="2728230"/>
            <a:ext cx="133318" cy="133317"/>
          </a:xfrm>
          <a:prstGeom prst="ellipse">
            <a:avLst/>
          </a:prstGeom>
          <a:solidFill>
            <a:srgbClr val="fdd16e"/>
          </a:solidFill>
        </p:spPr>
      </p:sp>
      <p:sp>
        <p:nvSpPr>
          <p:cNvPr id="21" name="Object 20"/>
          <p:cNvSpPr/>
          <p:nvPr/>
        </p:nvSpPr>
        <p:spPr>
          <a:xfrm>
            <a:off x="5890692" y="2666976"/>
            <a:ext cx="1770255" cy="255920"/>
          </a:xfrm>
          <a:prstGeom prst="rect">
            <a:avLst/>
          </a:prstGeom>
          <a:noFill/>
        </p:spPr>
        <p:txBody>
          <a:bodyPr wrap="square" rtlCol="0" anchor="t" bIns="0" lIns="0" rIns="0" tIns="0"/>
          <a:lstStyle/>
          <a:p>
            <a:pPr algn="l">
              <a:lnSpc>
                <a:spcPts val="2016"/>
              </a:lnSpc>
              <a:buNone/>
            </a:pPr>
            <a:r>
              <a:rPr lang="en-US" sz="1440" dirty="0" smtClean="0">
                <a:solidFill>
                  <a:srgbClr val="1b2f35">
                    <a:alpha val="90000"/>
                  </a:srgbClr>
                </a:solidFill>
                <a:latin typeface="Montserrat" pitchFamily="34" charset="0"/>
                <a:ea typeface="Montserrat" pitchFamily="34" charset="-122"/>
                <a:cs typeface="Montserrat" pitchFamily="34" charset="-120"/>
              </a:rPr>
              <a:t>2015</a:t>
            </a:r>
            <a:endParaRPr lang="en-US" dirty="0"/>
          </a:p>
        </p:txBody>
      </p:sp>
      <p:sp>
        <p:nvSpPr>
          <p:cNvPr id="22" name="Object 21"/>
          <p:cNvSpPr/>
          <p:nvPr/>
        </p:nvSpPr>
        <p:spPr>
          <a:xfrm>
            <a:off x="5890692" y="2995983"/>
            <a:ext cx="1770255" cy="853227"/>
          </a:xfrm>
          <a:prstGeom prst="rect">
            <a:avLst/>
          </a:prstGeom>
          <a:noFill/>
        </p:spPr>
        <p:txBody>
          <a:bodyPr wrap="square" rtlCol="0" anchor="t" bIns="0" lIns="0" rIns="0" tIns="0"/>
          <a:lstStyle/>
          <a:p>
            <a:pPr algn="l">
              <a:lnSpc>
                <a:spcPts val="1680"/>
              </a:lnSpc>
              <a:spcBef>
                <a:spcPts val="564"/>
              </a:spcBef>
              <a:buNone/>
            </a:pPr>
            <a:r>
              <a:rPr lang="en-US" sz="1200" dirty="0" smtClean="0">
                <a:solidFill>
                  <a:srgbClr val="1c2f35">
                    <a:alpha val="70000"/>
                  </a:srgbClr>
                </a:solidFill>
                <a:latin typeface="Montserrat" pitchFamily="34" charset="0"/>
                <a:ea typeface="Montserrat" pitchFamily="34" charset="-122"/>
                <a:cs typeface="Montserrat" pitchFamily="34" charset="-120"/>
              </a:rPr>
              <a:t>Peer-to-peer lending platforms disrupt traditional lending models.</a:t>
            </a:r>
            <a:endParaRPr lang="en-US" dirty="0"/>
          </a:p>
        </p:txBody>
      </p:sp>
      <p:sp>
        <p:nvSpPr>
          <p:cNvPr id="23" name="Object 22"/>
          <p:cNvSpPr/>
          <p:nvPr/>
        </p:nvSpPr>
        <p:spPr>
          <a:xfrm>
            <a:off x="7571674" y="5118407"/>
            <a:ext cx="133318" cy="133317"/>
          </a:xfrm>
          <a:prstGeom prst="ellipse">
            <a:avLst/>
          </a:prstGeom>
          <a:solidFill>
            <a:srgbClr val="f87c57"/>
          </a:solidFill>
        </p:spPr>
      </p:sp>
      <p:sp>
        <p:nvSpPr>
          <p:cNvPr id="24" name="Object 23"/>
          <p:cNvSpPr/>
          <p:nvPr/>
        </p:nvSpPr>
        <p:spPr>
          <a:xfrm>
            <a:off x="7800294" y="5057153"/>
            <a:ext cx="1937853" cy="255920"/>
          </a:xfrm>
          <a:prstGeom prst="rect">
            <a:avLst/>
          </a:prstGeom>
          <a:noFill/>
        </p:spPr>
        <p:txBody>
          <a:bodyPr wrap="square" rtlCol="0" anchor="t" bIns="0" lIns="0" rIns="0" tIns="0"/>
          <a:lstStyle/>
          <a:p>
            <a:pPr algn="l">
              <a:lnSpc>
                <a:spcPts val="2016"/>
              </a:lnSpc>
              <a:buNone/>
            </a:pPr>
            <a:r>
              <a:rPr lang="en-US" sz="1440" dirty="0" smtClean="0">
                <a:solidFill>
                  <a:srgbClr val="1b2f35">
                    <a:alpha val="90000"/>
                  </a:srgbClr>
                </a:solidFill>
                <a:latin typeface="Montserrat" pitchFamily="34" charset="0"/>
                <a:ea typeface="Montserrat" pitchFamily="34" charset="-122"/>
                <a:cs typeface="Montserrat" pitchFamily="34" charset="-120"/>
              </a:rPr>
              <a:t>2017</a:t>
            </a:r>
            <a:endParaRPr lang="en-US" dirty="0"/>
          </a:p>
        </p:txBody>
      </p:sp>
      <p:sp>
        <p:nvSpPr>
          <p:cNvPr id="25" name="Object 24"/>
          <p:cNvSpPr/>
          <p:nvPr/>
        </p:nvSpPr>
        <p:spPr>
          <a:xfrm>
            <a:off x="7800294" y="5386160"/>
            <a:ext cx="1937853" cy="853227"/>
          </a:xfrm>
          <a:prstGeom prst="rect">
            <a:avLst/>
          </a:prstGeom>
          <a:noFill/>
        </p:spPr>
        <p:txBody>
          <a:bodyPr wrap="square" rtlCol="0" anchor="t" bIns="0" lIns="0" rIns="0" tIns="0"/>
          <a:lstStyle/>
          <a:p>
            <a:pPr algn="l">
              <a:lnSpc>
                <a:spcPts val="1680"/>
              </a:lnSpc>
              <a:spcBef>
                <a:spcPts val="564"/>
              </a:spcBef>
              <a:buNone/>
            </a:pPr>
            <a:r>
              <a:rPr lang="en-US" sz="1200" dirty="0" smtClean="0">
                <a:solidFill>
                  <a:srgbClr val="1c2f35">
                    <a:alpha val="70000"/>
                  </a:srgbClr>
                </a:solidFill>
                <a:latin typeface="Montserrat" pitchFamily="34" charset="0"/>
                <a:ea typeface="Montserrat" pitchFamily="34" charset="-122"/>
                <a:cs typeface="Montserrat" pitchFamily="34" charset="-120"/>
              </a:rPr>
              <a:t>Blockchain technology revolutionizes financial transactions and record-keeping.</a:t>
            </a:r>
            <a:endParaRPr lang="en-US" dirty="0"/>
          </a:p>
        </p:txBody>
      </p:sp>
      <p:sp>
        <p:nvSpPr>
          <p:cNvPr id="26" name="Object 25"/>
          <p:cNvSpPr/>
          <p:nvPr/>
        </p:nvSpPr>
        <p:spPr>
          <a:xfrm>
            <a:off x="9481317" y="2462668"/>
            <a:ext cx="133318" cy="133317"/>
          </a:xfrm>
          <a:prstGeom prst="ellipse">
            <a:avLst/>
          </a:prstGeom>
          <a:solidFill>
            <a:srgbClr val="3d4176"/>
          </a:solidFill>
        </p:spPr>
      </p:sp>
      <p:sp>
        <p:nvSpPr>
          <p:cNvPr id="27" name="Object 26"/>
          <p:cNvSpPr/>
          <p:nvPr/>
        </p:nvSpPr>
        <p:spPr>
          <a:xfrm>
            <a:off x="9709897" y="2401485"/>
            <a:ext cx="1895953" cy="255920"/>
          </a:xfrm>
          <a:prstGeom prst="rect">
            <a:avLst/>
          </a:prstGeom>
          <a:noFill/>
        </p:spPr>
        <p:txBody>
          <a:bodyPr wrap="square" rtlCol="0" anchor="t" bIns="0" lIns="0" rIns="0" tIns="0"/>
          <a:lstStyle/>
          <a:p>
            <a:pPr algn="l">
              <a:lnSpc>
                <a:spcPts val="2016"/>
              </a:lnSpc>
              <a:buNone/>
            </a:pPr>
            <a:r>
              <a:rPr lang="en-US" sz="1440" dirty="0" smtClean="0">
                <a:solidFill>
                  <a:srgbClr val="1b2f35">
                    <a:alpha val="90000"/>
                  </a:srgbClr>
                </a:solidFill>
                <a:latin typeface="Montserrat" pitchFamily="34" charset="0"/>
                <a:ea typeface="Montserrat" pitchFamily="34" charset="-122"/>
                <a:cs typeface="Montserrat" pitchFamily="34" charset="-120"/>
              </a:rPr>
              <a:t>2020</a:t>
            </a:r>
            <a:endParaRPr lang="en-US" dirty="0"/>
          </a:p>
        </p:txBody>
      </p:sp>
      <p:sp>
        <p:nvSpPr>
          <p:cNvPr id="28" name="Object 27"/>
          <p:cNvSpPr/>
          <p:nvPr/>
        </p:nvSpPr>
        <p:spPr>
          <a:xfrm>
            <a:off x="9709897" y="2730492"/>
            <a:ext cx="1895953" cy="1066533"/>
          </a:xfrm>
          <a:prstGeom prst="rect">
            <a:avLst/>
          </a:prstGeom>
          <a:noFill/>
        </p:spPr>
        <p:txBody>
          <a:bodyPr wrap="square" rtlCol="0" anchor="t" bIns="0" lIns="0" rIns="0" tIns="0"/>
          <a:lstStyle/>
          <a:p>
            <a:pPr algn="l">
              <a:lnSpc>
                <a:spcPts val="1680"/>
              </a:lnSpc>
              <a:spcBef>
                <a:spcPts val="564"/>
              </a:spcBef>
              <a:buNone/>
            </a:pPr>
            <a:r>
              <a:rPr lang="en-US" sz="1200" dirty="0" smtClean="0">
                <a:solidFill>
                  <a:srgbClr val="1c2f35">
                    <a:alpha val="70000"/>
                  </a:srgbClr>
                </a:solidFill>
                <a:latin typeface="Montserrat" pitchFamily="34" charset="0"/>
                <a:ea typeface="Montserrat" pitchFamily="34" charset="-122"/>
                <a:cs typeface="Montserrat" pitchFamily="34" charset="-120"/>
              </a:rPr>
              <a:t>The COVID-19 pandemic accelerates the adoption of contactless and online banking.</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dfaf2"/>
        </a:solidFill>
        <a:effectLst/>
      </p:bgPr>
    </p:bg>
    <p:spTree>
      <p:nvGrpSpPr>
        <p:cNvPr id="1" name=""/>
        <p:cNvGrpSpPr/>
        <p:nvPr/>
      </p:nvGrpSpPr>
      <p:grpSpPr>
        <a:xfrm>
          <a:off x="0" y="0"/>
          <a:ext cx="0" cy="0"/>
          <a:chOff x="0" y="0"/>
          <a:chExt cx="0" cy="0"/>
        </a:xfrm>
      </p:grpSpPr>
      <p:sp>
        <p:nvSpPr>
          <p:cNvPr id="2" name="Object 1"/>
          <p:cNvSpPr/>
          <p:nvPr/>
        </p:nvSpPr>
        <p:spPr>
          <a:xfrm>
            <a:off x="1973396" y="379952"/>
            <a:ext cx="8242160" cy="1127478"/>
          </a:xfrm>
          <a:prstGeom prst="rect">
            <a:avLst/>
          </a:prstGeom>
          <a:noFill/>
        </p:spPr>
        <p:txBody>
          <a:bodyPr wrap="square" rtlCol="0" anchor="t" bIns="0" lIns="0" rIns="0" tIns="0"/>
          <a:lstStyle/>
          <a:p>
            <a:pPr algn="ctr">
              <a:lnSpc>
                <a:spcPts val="4440"/>
              </a:lnSpc>
              <a:buNone/>
            </a:pPr>
            <a:r>
              <a:rPr lang="en-US" sz="3750" dirty="0" smtClean="0">
                <a:solidFill>
                  <a:srgbClr val="1b2f35">
                    <a:alpha val="90000"/>
                  </a:srgbClr>
                </a:solidFill>
                <a:latin typeface="Trocchi" pitchFamily="34" charset="0"/>
                <a:ea typeface="Trocchi" pitchFamily="34" charset="-122"/>
                <a:cs typeface="Trocchi" pitchFamily="34" charset="-120"/>
              </a:rPr>
              <a:t>Banks and Fintech: Partnership or Competition?</a:t>
            </a:r>
            <a:endParaRPr lang="en-US" dirty="0"/>
          </a:p>
        </p:txBody>
      </p:sp>
      <p:sp>
        <p:nvSpPr>
          <p:cNvPr id="3" name="Object 2"/>
          <p:cNvSpPr/>
          <p:nvPr/>
        </p:nvSpPr>
        <p:spPr>
          <a:xfrm>
            <a:off x="0" y="1611227"/>
            <a:ext cx="12188952" cy="266633"/>
          </a:xfrm>
          <a:prstGeom prst="rect">
            <a:avLst/>
          </a:prstGeom>
          <a:noFill/>
        </p:spPr>
        <p:txBody>
          <a:bodyPr wrap="square" rtlCol="0" anchor="t" bIns="0" lIns="0" rIns="0" tIns="0"/>
          <a:lstStyle/>
          <a:p>
            <a:pPr algn="ctr">
              <a:lnSpc>
                <a:spcPts val="2100"/>
              </a:lnSpc>
              <a:spcBef>
                <a:spcPts val="801"/>
              </a:spcBef>
              <a:buNone/>
            </a:pPr>
            <a:r>
              <a:rPr lang="en-US" sz="1500" dirty="0" smtClean="0">
                <a:solidFill>
                  <a:srgbClr val="1c2f35">
                    <a:alpha val="70000"/>
                  </a:srgbClr>
                </a:solidFill>
                <a:latin typeface="Montserrat" pitchFamily="34" charset="0"/>
                <a:ea typeface="Montserrat" pitchFamily="34" charset="-122"/>
                <a:cs typeface="Montserrat" pitchFamily="34" charset="-120"/>
              </a:rPr>
              <a:t>Percentage of consumers using fintech services in various countries</a:t>
            </a:r>
            <a:endParaRPr lang="en-US" dirty="0"/>
          </a:p>
        </p:txBody>
      </p:sp>
      <p:sp>
        <p:nvSpPr>
          <p:cNvPr id="4" name="Object 3"/>
          <p:cNvSpPr/>
          <p:nvPr/>
        </p:nvSpPr>
        <p:spPr>
          <a:xfrm>
            <a:off x="476134" y="2294951"/>
            <a:ext cx="2018795" cy="3761435"/>
          </a:xfrm>
          <a:prstGeom prst="rect">
            <a:avLst/>
          </a:prstGeom>
          <a:solidFill>
            <a:srgbClr val="ffa300"/>
          </a:solidFill>
        </p:spPr>
      </p:sp>
      <p:sp>
        <p:nvSpPr>
          <p:cNvPr id="5" name="Object 4"/>
          <p:cNvSpPr/>
          <p:nvPr/>
        </p:nvSpPr>
        <p:spPr>
          <a:xfrm>
            <a:off x="375191" y="6182917"/>
            <a:ext cx="2220675" cy="255920"/>
          </a:xfrm>
          <a:prstGeom prst="rect">
            <a:avLst/>
          </a:prstGeom>
          <a:noFill/>
        </p:spPr>
        <p:txBody>
          <a:bodyPr wrap="square" rtlCol="0" anchor="t" bIns="0" lIns="0" rIns="0" tIns="0"/>
          <a:lstStyle/>
          <a:p>
            <a:pPr algn="ctr">
              <a:lnSpc>
                <a:spcPts val="2016"/>
              </a:lnSpc>
              <a:buNone/>
            </a:pPr>
            <a:r>
              <a:rPr lang="en-US" sz="1440" dirty="0" smtClean="0">
                <a:solidFill>
                  <a:srgbClr val="1b2f35">
                    <a:alpha val="90000"/>
                  </a:srgbClr>
                </a:solidFill>
                <a:latin typeface="Montserrat" pitchFamily="34" charset="0"/>
                <a:ea typeface="Montserrat" pitchFamily="34" charset="-122"/>
                <a:cs typeface="Montserrat" pitchFamily="34" charset="-120"/>
              </a:rPr>
              <a:t>China</a:t>
            </a:r>
            <a:endParaRPr lang="en-US" dirty="0"/>
          </a:p>
        </p:txBody>
      </p:sp>
      <p:sp>
        <p:nvSpPr>
          <p:cNvPr id="6" name="Object 5"/>
          <p:cNvSpPr/>
          <p:nvPr/>
        </p:nvSpPr>
        <p:spPr>
          <a:xfrm>
            <a:off x="1077008" y="3955934"/>
            <a:ext cx="817041" cy="450896"/>
          </a:xfrm>
          <a:prstGeom prst="rect">
            <a:avLst/>
          </a:prstGeom>
          <a:noFill/>
        </p:spPr>
        <p:txBody>
          <a:bodyPr wrap="square" rtlCol="0" anchor="t" bIns="0" lIns="0" rIns="0" tIns="0"/>
          <a:lstStyle/>
          <a:p>
            <a:pPr algn="ctr">
              <a:lnSpc>
                <a:spcPts val="3552"/>
              </a:lnSpc>
              <a:buNone/>
            </a:pPr>
            <a:r>
              <a:rPr lang="en-US" sz="3000" dirty="0" smtClean="0">
                <a:solidFill>
                  <a:srgbClr val="1b2f35">
                    <a:alpha val="90000"/>
                  </a:srgbClr>
                </a:solidFill>
                <a:latin typeface="Trocchi" pitchFamily="34" charset="0"/>
                <a:ea typeface="Trocchi" pitchFamily="34" charset="-122"/>
                <a:cs typeface="Trocchi" pitchFamily="34" charset="-120"/>
              </a:rPr>
              <a:t>87%</a:t>
            </a:r>
            <a:endParaRPr lang="en-US" dirty="0"/>
          </a:p>
        </p:txBody>
      </p:sp>
      <p:sp>
        <p:nvSpPr>
          <p:cNvPr id="7" name="Object 6"/>
          <p:cNvSpPr/>
          <p:nvPr/>
        </p:nvSpPr>
        <p:spPr>
          <a:xfrm>
            <a:off x="2780606" y="3199142"/>
            <a:ext cx="2018795" cy="2857244"/>
          </a:xfrm>
          <a:prstGeom prst="rect">
            <a:avLst/>
          </a:prstGeom>
          <a:solidFill>
            <a:srgbClr val="ffa300"/>
          </a:solidFill>
        </p:spPr>
      </p:sp>
      <p:sp>
        <p:nvSpPr>
          <p:cNvPr id="8" name="Object 7"/>
          <p:cNvSpPr/>
          <p:nvPr/>
        </p:nvSpPr>
        <p:spPr>
          <a:xfrm>
            <a:off x="2679665" y="6182917"/>
            <a:ext cx="2220675" cy="255920"/>
          </a:xfrm>
          <a:prstGeom prst="rect">
            <a:avLst/>
          </a:prstGeom>
          <a:noFill/>
        </p:spPr>
        <p:txBody>
          <a:bodyPr wrap="square" rtlCol="0" anchor="t" bIns="0" lIns="0" rIns="0" tIns="0"/>
          <a:lstStyle/>
          <a:p>
            <a:pPr algn="ctr">
              <a:lnSpc>
                <a:spcPts val="2016"/>
              </a:lnSpc>
              <a:buNone/>
            </a:pPr>
            <a:r>
              <a:rPr lang="en-US" sz="1440" dirty="0" smtClean="0">
                <a:solidFill>
                  <a:srgbClr val="1b2f35">
                    <a:alpha val="90000"/>
                  </a:srgbClr>
                </a:solidFill>
                <a:latin typeface="Montserrat" pitchFamily="34" charset="0"/>
                <a:ea typeface="Montserrat" pitchFamily="34" charset="-122"/>
                <a:cs typeface="Montserrat" pitchFamily="34" charset="-120"/>
              </a:rPr>
              <a:t>India</a:t>
            </a:r>
            <a:endParaRPr lang="en-US" dirty="0"/>
          </a:p>
        </p:txBody>
      </p:sp>
      <p:sp>
        <p:nvSpPr>
          <p:cNvPr id="9" name="Object 8"/>
          <p:cNvSpPr/>
          <p:nvPr/>
        </p:nvSpPr>
        <p:spPr>
          <a:xfrm>
            <a:off x="3376244" y="4408029"/>
            <a:ext cx="827516" cy="450896"/>
          </a:xfrm>
          <a:prstGeom prst="rect">
            <a:avLst/>
          </a:prstGeom>
          <a:noFill/>
        </p:spPr>
        <p:txBody>
          <a:bodyPr wrap="square" rtlCol="0" anchor="t" bIns="0" lIns="0" rIns="0" tIns="0"/>
          <a:lstStyle/>
          <a:p>
            <a:pPr algn="ctr">
              <a:lnSpc>
                <a:spcPts val="3552"/>
              </a:lnSpc>
              <a:buNone/>
            </a:pPr>
            <a:r>
              <a:rPr lang="en-US" sz="3000" dirty="0" smtClean="0">
                <a:solidFill>
                  <a:srgbClr val="1b2f35">
                    <a:alpha val="90000"/>
                  </a:srgbClr>
                </a:solidFill>
                <a:latin typeface="Trocchi" pitchFamily="34" charset="0"/>
                <a:ea typeface="Trocchi" pitchFamily="34" charset="-122"/>
                <a:cs typeface="Trocchi" pitchFamily="34" charset="-120"/>
              </a:rPr>
              <a:t>72%</a:t>
            </a:r>
            <a:endParaRPr lang="en-US" dirty="0"/>
          </a:p>
        </p:txBody>
      </p:sp>
      <p:sp>
        <p:nvSpPr>
          <p:cNvPr id="10" name="Object 9"/>
          <p:cNvSpPr/>
          <p:nvPr/>
        </p:nvSpPr>
        <p:spPr>
          <a:xfrm>
            <a:off x="5085084" y="3259421"/>
            <a:ext cx="2018795" cy="2796964"/>
          </a:xfrm>
          <a:prstGeom prst="rect">
            <a:avLst/>
          </a:prstGeom>
          <a:solidFill>
            <a:srgbClr val="ffa300"/>
          </a:solidFill>
        </p:spPr>
      </p:sp>
      <p:sp>
        <p:nvSpPr>
          <p:cNvPr id="11" name="Object 10"/>
          <p:cNvSpPr/>
          <p:nvPr/>
        </p:nvSpPr>
        <p:spPr>
          <a:xfrm>
            <a:off x="4984139" y="6182917"/>
            <a:ext cx="2220675" cy="255920"/>
          </a:xfrm>
          <a:prstGeom prst="rect">
            <a:avLst/>
          </a:prstGeom>
          <a:noFill/>
        </p:spPr>
        <p:txBody>
          <a:bodyPr wrap="square" rtlCol="0" anchor="t" bIns="0" lIns="0" rIns="0" tIns="0"/>
          <a:lstStyle/>
          <a:p>
            <a:pPr algn="ctr">
              <a:lnSpc>
                <a:spcPts val="2016"/>
              </a:lnSpc>
              <a:buNone/>
            </a:pPr>
            <a:r>
              <a:rPr lang="en-US" sz="1440" dirty="0" smtClean="0">
                <a:solidFill>
                  <a:srgbClr val="1b2f35">
                    <a:alpha val="90000"/>
                  </a:srgbClr>
                </a:solidFill>
                <a:latin typeface="Montserrat" pitchFamily="34" charset="0"/>
                <a:ea typeface="Montserrat" pitchFamily="34" charset="-122"/>
                <a:cs typeface="Montserrat" pitchFamily="34" charset="-120"/>
              </a:rPr>
              <a:t>United Kingdom</a:t>
            </a:r>
            <a:endParaRPr lang="en-US" dirty="0"/>
          </a:p>
        </p:txBody>
      </p:sp>
      <p:sp>
        <p:nvSpPr>
          <p:cNvPr id="12" name="Object 11"/>
          <p:cNvSpPr/>
          <p:nvPr/>
        </p:nvSpPr>
        <p:spPr>
          <a:xfrm>
            <a:off x="5712143" y="4438169"/>
            <a:ext cx="764666" cy="450896"/>
          </a:xfrm>
          <a:prstGeom prst="rect">
            <a:avLst/>
          </a:prstGeom>
          <a:noFill/>
        </p:spPr>
        <p:txBody>
          <a:bodyPr wrap="square" rtlCol="0" anchor="t" bIns="0" lIns="0" rIns="0" tIns="0"/>
          <a:lstStyle/>
          <a:p>
            <a:pPr algn="ctr">
              <a:lnSpc>
                <a:spcPts val="3552"/>
              </a:lnSpc>
              <a:buNone/>
            </a:pPr>
            <a:r>
              <a:rPr lang="en-US" sz="3000" dirty="0" smtClean="0">
                <a:solidFill>
                  <a:srgbClr val="1b2f35">
                    <a:alpha val="90000"/>
                  </a:srgbClr>
                </a:solidFill>
                <a:latin typeface="Trocchi" pitchFamily="34" charset="0"/>
                <a:ea typeface="Trocchi" pitchFamily="34" charset="-122"/>
                <a:cs typeface="Trocchi" pitchFamily="34" charset="-120"/>
              </a:rPr>
              <a:t>71%</a:t>
            </a:r>
            <a:endParaRPr lang="en-US" dirty="0"/>
          </a:p>
        </p:txBody>
      </p:sp>
      <p:sp>
        <p:nvSpPr>
          <p:cNvPr id="13" name="Object 12"/>
          <p:cNvSpPr/>
          <p:nvPr/>
        </p:nvSpPr>
        <p:spPr>
          <a:xfrm>
            <a:off x="7389556" y="4766407"/>
            <a:ext cx="2018795" cy="1289979"/>
          </a:xfrm>
          <a:prstGeom prst="rect">
            <a:avLst/>
          </a:prstGeom>
          <a:solidFill>
            <a:srgbClr val="ffa300"/>
          </a:solidFill>
        </p:spPr>
      </p:sp>
      <p:sp>
        <p:nvSpPr>
          <p:cNvPr id="14" name="Object 13"/>
          <p:cNvSpPr/>
          <p:nvPr/>
        </p:nvSpPr>
        <p:spPr>
          <a:xfrm>
            <a:off x="7288612" y="6182917"/>
            <a:ext cx="2220675" cy="255920"/>
          </a:xfrm>
          <a:prstGeom prst="rect">
            <a:avLst/>
          </a:prstGeom>
          <a:noFill/>
        </p:spPr>
        <p:txBody>
          <a:bodyPr wrap="square" rtlCol="0" anchor="t" bIns="0" lIns="0" rIns="0" tIns="0"/>
          <a:lstStyle/>
          <a:p>
            <a:pPr algn="ctr">
              <a:lnSpc>
                <a:spcPts val="2016"/>
              </a:lnSpc>
              <a:buNone/>
            </a:pPr>
            <a:r>
              <a:rPr lang="en-US" sz="1440" dirty="0" smtClean="0">
                <a:solidFill>
                  <a:srgbClr val="1b2f35">
                    <a:alpha val="90000"/>
                  </a:srgbClr>
                </a:solidFill>
                <a:latin typeface="Montserrat" pitchFamily="34" charset="0"/>
                <a:ea typeface="Montserrat" pitchFamily="34" charset="-122"/>
                <a:cs typeface="Montserrat" pitchFamily="34" charset="-120"/>
              </a:rPr>
              <a:t>United States</a:t>
            </a:r>
            <a:endParaRPr lang="en-US" dirty="0"/>
          </a:p>
        </p:txBody>
      </p:sp>
      <p:sp>
        <p:nvSpPr>
          <p:cNvPr id="15" name="Object 14"/>
          <p:cNvSpPr/>
          <p:nvPr/>
        </p:nvSpPr>
        <p:spPr>
          <a:xfrm>
            <a:off x="7974717" y="5191662"/>
            <a:ext cx="848465" cy="450896"/>
          </a:xfrm>
          <a:prstGeom prst="rect">
            <a:avLst/>
          </a:prstGeom>
          <a:noFill/>
        </p:spPr>
        <p:txBody>
          <a:bodyPr wrap="square" rtlCol="0" anchor="t" bIns="0" lIns="0" rIns="0" tIns="0"/>
          <a:lstStyle/>
          <a:p>
            <a:pPr algn="ctr">
              <a:lnSpc>
                <a:spcPts val="3552"/>
              </a:lnSpc>
              <a:buNone/>
            </a:pPr>
            <a:r>
              <a:rPr lang="en-US" sz="3000" dirty="0" smtClean="0">
                <a:solidFill>
                  <a:srgbClr val="1b2f35">
                    <a:alpha val="90000"/>
                  </a:srgbClr>
                </a:solidFill>
                <a:latin typeface="Trocchi" pitchFamily="34" charset="0"/>
                <a:ea typeface="Trocchi" pitchFamily="34" charset="-122"/>
                <a:cs typeface="Trocchi" pitchFamily="34" charset="-120"/>
              </a:rPr>
              <a:t>46%</a:t>
            </a:r>
            <a:endParaRPr lang="en-US" dirty="0"/>
          </a:p>
        </p:txBody>
      </p:sp>
      <p:sp>
        <p:nvSpPr>
          <p:cNvPr id="16" name="Object 15"/>
          <p:cNvSpPr/>
          <p:nvPr/>
        </p:nvSpPr>
        <p:spPr>
          <a:xfrm>
            <a:off x="9694027" y="5429480"/>
            <a:ext cx="2018795" cy="626906"/>
          </a:xfrm>
          <a:prstGeom prst="rect">
            <a:avLst/>
          </a:prstGeom>
          <a:solidFill>
            <a:srgbClr val="ffa300"/>
          </a:solidFill>
        </p:spPr>
      </p:sp>
      <p:sp>
        <p:nvSpPr>
          <p:cNvPr id="17" name="Object 16"/>
          <p:cNvSpPr/>
          <p:nvPr/>
        </p:nvSpPr>
        <p:spPr>
          <a:xfrm>
            <a:off x="9593086" y="6182917"/>
            <a:ext cx="2220675" cy="255920"/>
          </a:xfrm>
          <a:prstGeom prst="rect">
            <a:avLst/>
          </a:prstGeom>
          <a:noFill/>
        </p:spPr>
        <p:txBody>
          <a:bodyPr wrap="square" rtlCol="0" anchor="t" bIns="0" lIns="0" rIns="0" tIns="0"/>
          <a:lstStyle/>
          <a:p>
            <a:pPr algn="ctr">
              <a:lnSpc>
                <a:spcPts val="2016"/>
              </a:lnSpc>
              <a:buNone/>
            </a:pPr>
            <a:r>
              <a:rPr lang="en-US" sz="1440" dirty="0" smtClean="0">
                <a:solidFill>
                  <a:srgbClr val="1b2f35">
                    <a:alpha val="90000"/>
                  </a:srgbClr>
                </a:solidFill>
                <a:latin typeface="Montserrat" pitchFamily="34" charset="0"/>
                <a:ea typeface="Montserrat" pitchFamily="34" charset="-122"/>
                <a:cs typeface="Montserrat" pitchFamily="34" charset="-120"/>
              </a:rPr>
              <a:t>Germany</a:t>
            </a:r>
            <a:endParaRPr lang="en-US" dirty="0"/>
          </a:p>
        </p:txBody>
      </p:sp>
      <p:sp>
        <p:nvSpPr>
          <p:cNvPr id="18" name="Object 17"/>
          <p:cNvSpPr/>
          <p:nvPr/>
        </p:nvSpPr>
        <p:spPr>
          <a:xfrm>
            <a:off x="10279191" y="5523198"/>
            <a:ext cx="848465" cy="450896"/>
          </a:xfrm>
          <a:prstGeom prst="rect">
            <a:avLst/>
          </a:prstGeom>
          <a:noFill/>
        </p:spPr>
        <p:txBody>
          <a:bodyPr wrap="square" rtlCol="0" anchor="t" bIns="0" lIns="0" rIns="0" tIns="0"/>
          <a:lstStyle/>
          <a:p>
            <a:pPr algn="ctr">
              <a:lnSpc>
                <a:spcPts val="3552"/>
              </a:lnSpc>
              <a:buNone/>
            </a:pPr>
            <a:r>
              <a:rPr lang="en-US" sz="3000" dirty="0" smtClean="0">
                <a:solidFill>
                  <a:srgbClr val="1b2f35">
                    <a:alpha val="90000"/>
                  </a:srgbClr>
                </a:solidFill>
                <a:latin typeface="Trocchi" pitchFamily="34" charset="0"/>
                <a:ea typeface="Trocchi" pitchFamily="34" charset="-122"/>
                <a:cs typeface="Trocchi" pitchFamily="34" charset="-120"/>
              </a:rPr>
              <a:t>35%</a:t>
            </a:r>
            <a:endParaRPr lang="en-US" dirty="0"/>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dfdfd"/>
        </a:solidFill>
        <a:effectLst/>
      </p:bgPr>
    </p:bg>
    <p:spTree>
      <p:nvGrpSpPr>
        <p:cNvPr id="1" name=""/>
        <p:cNvGrpSpPr/>
        <p:nvPr/>
      </p:nvGrpSpPr>
      <p:grpSpPr>
        <a:xfrm>
          <a:off x="0" y="0"/>
          <a:ext cx="0" cy="0"/>
          <a:chOff x="0" y="0"/>
          <a:chExt cx="0" cy="0"/>
        </a:xfrm>
      </p:grpSpPr>
      <p:sp>
        <p:nvSpPr>
          <p:cNvPr id="2" name="Object 1"/>
          <p:cNvSpPr/>
          <p:nvPr/>
        </p:nvSpPr>
        <p:spPr>
          <a:xfrm>
            <a:off x="476131" y="476131"/>
            <a:ext cx="5740235" cy="5913546"/>
          </a:xfrm>
          <a:prstGeom prst="rect">
            <a:avLst/>
          </a:prstGeom>
          <a:solidFill>
            <a:srgbClr val="ffa300"/>
          </a:solidFill>
        </p:spPr>
      </p:sp>
      <p:pic>
        <p:nvPicPr>
          <p:cNvPr id="3" name="Object 2" descr="preencoded.png">    </p:cNvPr>
          <p:cNvPicPr>
            <a:picLocks noChangeAspect="1"/>
          </p:cNvPicPr>
          <p:nvPr/>
        </p:nvPicPr>
        <p:blipFill>
          <a:blip r:embed="rId1"/>
          <a:srcRect l="17628" r="17628" t="0" b="0"/>
          <a:stretch/>
        </p:blipFill>
        <p:spPr>
          <a:xfrm>
            <a:off x="476131" y="476131"/>
            <a:ext cx="5740235" cy="5913546"/>
          </a:xfrm>
          <a:prstGeom prst="rect">
            <a:avLst/>
          </a:prstGeom>
        </p:spPr>
      </p:pic>
      <p:sp>
        <p:nvSpPr>
          <p:cNvPr id="4" name="Object 3"/>
          <p:cNvSpPr/>
          <p:nvPr/>
        </p:nvSpPr>
        <p:spPr>
          <a:xfrm>
            <a:off x="6495378" y="2174966"/>
            <a:ext cx="5405038" cy="563739"/>
          </a:xfrm>
          <a:prstGeom prst="rect">
            <a:avLst/>
          </a:prstGeom>
          <a:noFill/>
        </p:spPr>
        <p:txBody>
          <a:bodyPr wrap="square" rtlCol="0" anchor="t" bIns="0" lIns="0" rIns="0" tIns="0"/>
          <a:lstStyle/>
          <a:p>
            <a:pPr algn="ctr">
              <a:lnSpc>
                <a:spcPts val="4440"/>
              </a:lnSpc>
              <a:buNone/>
            </a:pPr>
            <a:r>
              <a:rPr lang="en-US" sz="3750" dirty="0" smtClean="0">
                <a:solidFill>
                  <a:srgbClr val="1b2f35">
                    <a:alpha val="90000"/>
                  </a:srgbClr>
                </a:solidFill>
                <a:latin typeface="Trocchi" pitchFamily="34" charset="0"/>
                <a:ea typeface="Trocchi" pitchFamily="34" charset="-122"/>
                <a:cs typeface="Trocchi" pitchFamily="34" charset="-120"/>
              </a:rPr>
              <a:t>The New Normal</a:t>
            </a:r>
            <a:endParaRPr lang="en-US" dirty="0"/>
          </a:p>
        </p:txBody>
      </p:sp>
      <p:sp>
        <p:nvSpPr>
          <p:cNvPr id="5" name="Object 4"/>
          <p:cNvSpPr/>
          <p:nvPr/>
        </p:nvSpPr>
        <p:spPr>
          <a:xfrm>
            <a:off x="6495378" y="2845120"/>
            <a:ext cx="5405038" cy="1791443"/>
          </a:xfrm>
          <a:prstGeom prst="rect">
            <a:avLst/>
          </a:prstGeom>
          <a:noFill/>
        </p:spPr>
        <p:txBody>
          <a:bodyPr wrap="square" rtlCol="0" anchor="t" bIns="0" lIns="0" rIns="0" tIns="0"/>
          <a:lstStyle/>
          <a:p>
            <a:pPr algn="ctr">
              <a:lnSpc>
                <a:spcPts val="2016"/>
              </a:lnSpc>
              <a:spcBef>
                <a:spcPts val="822"/>
              </a:spcBef>
              <a:buNone/>
            </a:pPr>
            <a:r>
              <a:rPr lang="en-US" sz="1440" dirty="0" smtClean="0">
                <a:solidFill>
                  <a:srgbClr val="1c2f35">
                    <a:alpha val="70000"/>
                  </a:srgbClr>
                </a:solidFill>
                <a:latin typeface="Montserrat" pitchFamily="34" charset="0"/>
                <a:ea typeface="Montserrat" pitchFamily="34" charset="-122"/>
                <a:cs typeface="Montserrat" pitchFamily="34" charset="-120"/>
              </a:rPr>
              <a:t>The COVID-19 pandemic has accelerated the shift towards digital banking and contactless payments, creating new challenges and opportunities for financial institutions. This shift has been driven by the need for social distancing and the increasing preference among consumers for contactless and remote banking services.</a:t>
            </a:r>
            <a:endParaRPr lang="en-US" dirty="0"/>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dfdfd"/>
        </a:solidFill>
        <a:effectLst/>
      </p:bgPr>
    </p:bg>
    <p:spTree>
      <p:nvGrpSpPr>
        <p:cNvPr id="1" name=""/>
        <p:cNvGrpSpPr/>
        <p:nvPr/>
      </p:nvGrpSpPr>
      <p:grpSpPr>
        <a:xfrm>
          <a:off x="0" y="0"/>
          <a:ext cx="0" cy="0"/>
          <a:chOff x="0" y="0"/>
          <a:chExt cx="0" cy="0"/>
        </a:xfrm>
      </p:grpSpPr>
      <p:sp>
        <p:nvSpPr>
          <p:cNvPr id="2" name="Object 1"/>
          <p:cNvSpPr/>
          <p:nvPr/>
        </p:nvSpPr>
        <p:spPr>
          <a:xfrm>
            <a:off x="0" y="379952"/>
            <a:ext cx="12188952" cy="563739"/>
          </a:xfrm>
          <a:prstGeom prst="rect">
            <a:avLst/>
          </a:prstGeom>
          <a:noFill/>
        </p:spPr>
        <p:txBody>
          <a:bodyPr wrap="square" rtlCol="0" anchor="t" bIns="0" lIns="0" rIns="0" tIns="0"/>
          <a:lstStyle/>
          <a:p>
            <a:pPr algn="ctr">
              <a:lnSpc>
                <a:spcPts val="4440"/>
              </a:lnSpc>
              <a:buNone/>
            </a:pPr>
            <a:r>
              <a:rPr lang="en-US" sz="3750" dirty="0" smtClean="0">
                <a:solidFill>
                  <a:srgbClr val="1b2f35">
                    <a:alpha val="90000"/>
                  </a:srgbClr>
                </a:solidFill>
                <a:latin typeface="Trocchi" pitchFamily="34" charset="0"/>
                <a:ea typeface="Trocchi" pitchFamily="34" charset="-122"/>
                <a:cs typeface="Trocchi" pitchFamily="34" charset="-120"/>
              </a:rPr>
              <a:t>CBG's Challenges</a:t>
            </a:r>
            <a:endParaRPr lang="en-US" dirty="0"/>
          </a:p>
        </p:txBody>
      </p:sp>
      <p:sp>
        <p:nvSpPr>
          <p:cNvPr id="3" name="Object 2"/>
          <p:cNvSpPr/>
          <p:nvPr/>
        </p:nvSpPr>
        <p:spPr>
          <a:xfrm>
            <a:off x="952262" y="1922855"/>
            <a:ext cx="5446938" cy="4095321"/>
          </a:xfrm>
          <a:prstGeom prst="rect">
            <a:avLst/>
          </a:prstGeom>
          <a:noFill/>
        </p:spPr>
        <p:txBody>
          <a:bodyPr wrap="square" rtlCol="0" anchor="t" bIns="0" lIns="0" rIns="0" tIns="0"/>
          <a:lstStyle/>
          <a:p>
            <a:pPr algn="l" marL="242900" indent="-242900">
              <a:lnSpc>
                <a:spcPts val="3024"/>
              </a:lnSpc>
              <a:buSzPct val="100000"/>
              <a:buChar char="•"/>
            </a:pPr>
            <a:r>
              <a:rPr lang="en-US" sz="2160" dirty="0" smtClean="0">
                <a:solidFill>
                  <a:srgbClr val="1b2f35">
                    <a:alpha val="90000"/>
                  </a:srgbClr>
                </a:solidFill>
                <a:latin typeface="Montserrat" pitchFamily="34" charset="0"/>
                <a:ea typeface="Montserrat" pitchFamily="34" charset="-122"/>
                <a:cs typeface="Montserrat" pitchFamily="34" charset="-120"/>
              </a:rPr>
              <a:t>Legacy IT Infrastructure</a:t>
            </a:r>
          </a:p>
          <a:p>
            <a:pPr algn="l" lvl="1">
              <a:lnSpc>
                <a:spcPts val="1932"/>
              </a:lnSpc>
              <a:spcBef>
                <a:spcPts val="256"/>
              </a:spcBef>
              <a:buNone/>
            </a:pPr>
            <a:r>
              <a:rPr lang="en-US" sz="1380" dirty="0" smtClean="0">
                <a:solidFill>
                  <a:srgbClr val="1c2f35">
                    <a:alpha val="70000"/>
                  </a:srgbClr>
                </a:solidFill>
                <a:latin typeface="Montserrat" pitchFamily="34" charset="0"/>
                <a:ea typeface="Montserrat" pitchFamily="34" charset="-122"/>
                <a:cs typeface="Montserrat" pitchFamily="34" charset="-120"/>
              </a:rPr>
              <a:t>CBG's outdated and complex IT systems pose a challenge in keeping up with evolving customer demands and digital trends.</a:t>
            </a:r>
          </a:p>
          <a:p>
            <a:pPr algn="l" marL="242900" indent="-242900">
              <a:lnSpc>
                <a:spcPts val="3024"/>
              </a:lnSpc>
              <a:spcBef>
                <a:spcPts val="2461"/>
              </a:spcBef>
              <a:buSzPct val="100000"/>
              <a:buChar char="•"/>
            </a:pPr>
            <a:r>
              <a:rPr lang="en-US" sz="2160" dirty="0" smtClean="0">
                <a:solidFill>
                  <a:srgbClr val="1b2f35">
                    <a:alpha val="90000"/>
                  </a:srgbClr>
                </a:solidFill>
                <a:latin typeface="Montserrat" pitchFamily="34" charset="0"/>
                <a:ea typeface="Montserrat" pitchFamily="34" charset="-122"/>
                <a:cs typeface="Montserrat" pitchFamily="34" charset="-120"/>
              </a:rPr>
              <a:t>Regulatory Compliance</a:t>
            </a:r>
          </a:p>
          <a:p>
            <a:pPr algn="l" lvl="1">
              <a:lnSpc>
                <a:spcPts val="1932"/>
              </a:lnSpc>
              <a:spcBef>
                <a:spcPts val="256"/>
              </a:spcBef>
              <a:buNone/>
            </a:pPr>
            <a:r>
              <a:rPr lang="en-US" sz="1380" dirty="0" smtClean="0">
                <a:solidFill>
                  <a:srgbClr val="1c2f35">
                    <a:alpha val="70000"/>
                  </a:srgbClr>
                </a:solidFill>
                <a:latin typeface="Montserrat" pitchFamily="34" charset="0"/>
                <a:ea typeface="Montserrat" pitchFamily="34" charset="-122"/>
                <a:cs typeface="Montserrat" pitchFamily="34" charset="-120"/>
              </a:rPr>
              <a:t>CBG must navigate an increasingly complex regulatory landscape, ensuring adherence to industry standards and guidelines.</a:t>
            </a:r>
          </a:p>
          <a:p>
            <a:pPr algn="l" marL="242900" indent="-242900">
              <a:lnSpc>
                <a:spcPts val="3024"/>
              </a:lnSpc>
              <a:spcBef>
                <a:spcPts val="2461"/>
              </a:spcBef>
              <a:buSzPct val="100000"/>
              <a:buChar char="•"/>
            </a:pPr>
            <a:r>
              <a:rPr lang="en-US" sz="2160" dirty="0" smtClean="0">
                <a:solidFill>
                  <a:srgbClr val="1b2f35">
                    <a:alpha val="90000"/>
                  </a:srgbClr>
                </a:solidFill>
                <a:latin typeface="Montserrat" pitchFamily="34" charset="0"/>
                <a:ea typeface="Montserrat" pitchFamily="34" charset="-122"/>
                <a:cs typeface="Montserrat" pitchFamily="34" charset="-120"/>
              </a:rPr>
              <a:t>Fintech Competition</a:t>
            </a:r>
          </a:p>
          <a:p>
            <a:pPr algn="l" lvl="1">
              <a:lnSpc>
                <a:spcPts val="1932"/>
              </a:lnSpc>
              <a:spcBef>
                <a:spcPts val="256"/>
              </a:spcBef>
              <a:buNone/>
            </a:pPr>
            <a:r>
              <a:rPr lang="en-US" sz="1380" dirty="0" smtClean="0">
                <a:solidFill>
                  <a:srgbClr val="1c2f35">
                    <a:alpha val="70000"/>
                  </a:srgbClr>
                </a:solidFill>
                <a:latin typeface="Montserrat" pitchFamily="34" charset="0"/>
                <a:ea typeface="Montserrat" pitchFamily="34" charset="-122"/>
                <a:cs typeface="Montserrat" pitchFamily="34" charset="-120"/>
              </a:rPr>
              <a:t>Agile and innovative fintech companies are disrupting the traditional banking industry, forcing CBG to adapt its offerings and customer experience.</a:t>
            </a:r>
            <a:endParaRPr lang="en-US" dirty="0"/>
          </a:p>
        </p:txBody>
      </p:sp>
      <p:sp>
        <p:nvSpPr>
          <p:cNvPr id="4" name="Object 3"/>
          <p:cNvSpPr/>
          <p:nvPr/>
        </p:nvSpPr>
        <p:spPr>
          <a:xfrm>
            <a:off x="6284928" y="1922855"/>
            <a:ext cx="5446938" cy="2623958"/>
          </a:xfrm>
          <a:prstGeom prst="rect">
            <a:avLst/>
          </a:prstGeom>
          <a:noFill/>
        </p:spPr>
        <p:txBody>
          <a:bodyPr wrap="square" rtlCol="0" anchor="t" bIns="0" lIns="0" rIns="0" tIns="0"/>
          <a:lstStyle/>
          <a:p>
            <a:pPr algn="l" marL="242900" indent="-242900">
              <a:lnSpc>
                <a:spcPts val="3024"/>
              </a:lnSpc>
              <a:buSzPct val="100000"/>
              <a:buChar char="•"/>
            </a:pPr>
            <a:r>
              <a:rPr lang="en-US" sz="2160" dirty="0" smtClean="0">
                <a:solidFill>
                  <a:srgbClr val="1b2f35">
                    <a:alpha val="90000"/>
                  </a:srgbClr>
                </a:solidFill>
                <a:latin typeface="Montserrat" pitchFamily="34" charset="0"/>
                <a:ea typeface="Montserrat" pitchFamily="34" charset="-122"/>
                <a:cs typeface="Montserrat" pitchFamily="34" charset="-120"/>
              </a:rPr>
              <a:t>Cybersecurity Threats</a:t>
            </a:r>
          </a:p>
          <a:p>
            <a:pPr algn="l" lvl="1">
              <a:lnSpc>
                <a:spcPts val="1932"/>
              </a:lnSpc>
              <a:spcBef>
                <a:spcPts val="256"/>
              </a:spcBef>
              <a:buNone/>
            </a:pPr>
            <a:r>
              <a:rPr lang="en-US" sz="1380" dirty="0" smtClean="0">
                <a:solidFill>
                  <a:srgbClr val="1c2f35">
                    <a:alpha val="70000"/>
                  </a:srgbClr>
                </a:solidFill>
                <a:latin typeface="Montserrat" pitchFamily="34" charset="0"/>
                <a:ea typeface="Montserrat" pitchFamily="34" charset="-122"/>
                <a:cs typeface="Montserrat" pitchFamily="34" charset="-120"/>
              </a:rPr>
              <a:t>CBG must invest in robust cybersecurity measures to protect its customers' sensitive data and prevent potential breaches.</a:t>
            </a:r>
          </a:p>
          <a:p>
            <a:pPr algn="l" marL="242900" indent="-242900">
              <a:lnSpc>
                <a:spcPts val="3024"/>
              </a:lnSpc>
              <a:spcBef>
                <a:spcPts val="2461"/>
              </a:spcBef>
              <a:buSzPct val="100000"/>
              <a:buChar char="•"/>
            </a:pPr>
            <a:r>
              <a:rPr lang="en-US" sz="2160" dirty="0" smtClean="0">
                <a:solidFill>
                  <a:srgbClr val="1b2f35">
                    <a:alpha val="90000"/>
                  </a:srgbClr>
                </a:solidFill>
                <a:latin typeface="Montserrat" pitchFamily="34" charset="0"/>
                <a:ea typeface="Montserrat" pitchFamily="34" charset="-122"/>
                <a:cs typeface="Montserrat" pitchFamily="34" charset="-120"/>
              </a:rPr>
              <a:t>Attracting Tech Talent</a:t>
            </a:r>
          </a:p>
          <a:p>
            <a:pPr algn="l" lvl="1">
              <a:lnSpc>
                <a:spcPts val="1932"/>
              </a:lnSpc>
              <a:spcBef>
                <a:spcPts val="256"/>
              </a:spcBef>
              <a:buNone/>
            </a:pPr>
            <a:r>
              <a:rPr lang="en-US" sz="1380" dirty="0" smtClean="0">
                <a:solidFill>
                  <a:srgbClr val="1c2f35">
                    <a:alpha val="70000"/>
                  </a:srgbClr>
                </a:solidFill>
                <a:latin typeface="Montserrat" pitchFamily="34" charset="0"/>
                <a:ea typeface="Montserrat" pitchFamily="34" charset="-122"/>
                <a:cs typeface="Montserrat" pitchFamily="34" charset="-120"/>
              </a:rPr>
              <a:t>CBG faces the challenge of recruiting and retaining top-skilled professionals in the rapidly evolving fintech space.</a:t>
            </a:r>
            <a:endParaRPr lang="en-US" dirty="0"/>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dfaf2"/>
        </a:solidFill>
        <a:effectLst/>
      </p:bgPr>
    </p:bg>
    <p:spTree>
      <p:nvGrpSpPr>
        <p:cNvPr id="1" name=""/>
        <p:cNvGrpSpPr/>
        <p:nvPr/>
      </p:nvGrpSpPr>
      <p:grpSpPr>
        <a:xfrm>
          <a:off x="0" y="0"/>
          <a:ext cx="0" cy="0"/>
          <a:chOff x="0" y="0"/>
          <a:chExt cx="0" cy="0"/>
        </a:xfrm>
      </p:grpSpPr>
      <p:sp>
        <p:nvSpPr>
          <p:cNvPr id="2" name="Object 1"/>
          <p:cNvSpPr/>
          <p:nvPr/>
        </p:nvSpPr>
        <p:spPr>
          <a:xfrm>
            <a:off x="0" y="379952"/>
            <a:ext cx="12188952" cy="563739"/>
          </a:xfrm>
          <a:prstGeom prst="rect">
            <a:avLst/>
          </a:prstGeom>
          <a:noFill/>
        </p:spPr>
        <p:txBody>
          <a:bodyPr wrap="square" rtlCol="0" anchor="t" bIns="0" lIns="0" rIns="0" tIns="0"/>
          <a:lstStyle/>
          <a:p>
            <a:pPr algn="ctr">
              <a:lnSpc>
                <a:spcPts val="4440"/>
              </a:lnSpc>
              <a:buNone/>
            </a:pPr>
            <a:r>
              <a:rPr lang="en-US" sz="3750" dirty="0" smtClean="0">
                <a:solidFill>
                  <a:srgbClr val="1b2f35">
                    <a:alpha val="90000"/>
                  </a:srgbClr>
                </a:solidFill>
                <a:latin typeface="Trocchi" pitchFamily="34" charset="0"/>
                <a:ea typeface="Trocchi" pitchFamily="34" charset="-122"/>
                <a:cs typeface="Trocchi" pitchFamily="34" charset="-120"/>
              </a:rPr>
              <a:t>Opportunities for CBG</a:t>
            </a:r>
            <a:endParaRPr lang="en-US" dirty="0"/>
          </a:p>
        </p:txBody>
      </p:sp>
      <p:sp>
        <p:nvSpPr>
          <p:cNvPr id="3" name="Object 2"/>
          <p:cNvSpPr/>
          <p:nvPr/>
        </p:nvSpPr>
        <p:spPr>
          <a:xfrm>
            <a:off x="476131" y="1599800"/>
            <a:ext cx="3618595" cy="2294951"/>
          </a:xfrm>
          <a:prstGeom prst="rect">
            <a:avLst/>
          </a:prstGeom>
          <a:solidFill>
            <a:srgbClr val="ffa300"/>
          </a:solidFill>
        </p:spPr>
      </p:sp>
      <p:sp>
        <p:nvSpPr>
          <p:cNvPr id="4" name="Object 3"/>
          <p:cNvSpPr/>
          <p:nvPr/>
        </p:nvSpPr>
        <p:spPr>
          <a:xfrm>
            <a:off x="761810" y="1808464"/>
            <a:ext cx="3456711" cy="308295"/>
          </a:xfrm>
          <a:prstGeom prst="rect">
            <a:avLst/>
          </a:prstGeom>
          <a:noFill/>
        </p:spPr>
        <p:txBody>
          <a:bodyPr wrap="square" rtlCol="0" anchor="t" bIns="0" lIns="0" rIns="0" tIns="0"/>
          <a:lstStyle/>
          <a:p>
            <a:pPr algn="l">
              <a:lnSpc>
                <a:spcPts val="2428"/>
              </a:lnSpc>
              <a:buNone/>
            </a:pPr>
            <a:r>
              <a:rPr lang="en-US" sz="1734" dirty="0" smtClean="0">
                <a:solidFill>
                  <a:srgbClr val="1b2f35">
                    <a:alpha val="90000"/>
                  </a:srgbClr>
                </a:solidFill>
                <a:latin typeface="Montserrat" pitchFamily="34" charset="0"/>
                <a:ea typeface="Montserrat" pitchFamily="34" charset="-122"/>
                <a:cs typeface="Montserrat" pitchFamily="34" charset="-120"/>
              </a:rPr>
              <a:t>Fintech Partnerships</a:t>
            </a:r>
            <a:endParaRPr lang="en-US" dirty="0"/>
          </a:p>
        </p:txBody>
      </p:sp>
      <p:sp>
        <p:nvSpPr>
          <p:cNvPr id="5" name="Object 4"/>
          <p:cNvSpPr/>
          <p:nvPr/>
        </p:nvSpPr>
        <p:spPr>
          <a:xfrm>
            <a:off x="761810" y="2225793"/>
            <a:ext cx="3456711" cy="1359830"/>
          </a:xfrm>
          <a:prstGeom prst="rect">
            <a:avLst/>
          </a:prstGeom>
          <a:noFill/>
        </p:spPr>
        <p:txBody>
          <a:bodyPr wrap="square" rtlCol="0" anchor="t" bIns="0" lIns="0" rIns="0" tIns="0"/>
          <a:lstStyle/>
          <a:p>
            <a:pPr algn="l">
              <a:lnSpc>
                <a:spcPts val="1785"/>
              </a:lnSpc>
              <a:spcBef>
                <a:spcPts val="842"/>
              </a:spcBef>
              <a:buNone/>
            </a:pPr>
            <a:r>
              <a:rPr lang="en-US" sz="1275" dirty="0" smtClean="0">
                <a:solidFill>
                  <a:srgbClr val="1c2f35">
                    <a:alpha val="70000"/>
                  </a:srgbClr>
                </a:solidFill>
                <a:latin typeface="Montserrat" pitchFamily="34" charset="0"/>
                <a:ea typeface="Montserrat" pitchFamily="34" charset="-122"/>
                <a:cs typeface="Montserrat" pitchFamily="34" charset="-120"/>
              </a:rPr>
              <a:t>CBG can collaborate with fintech companies to offer innovative financial services, such as digital lending, mobile payments, and wealth management, to its existing customer base.</a:t>
            </a:r>
            <a:endParaRPr lang="en-US" dirty="0"/>
          </a:p>
        </p:txBody>
      </p:sp>
      <p:sp>
        <p:nvSpPr>
          <p:cNvPr id="6" name="Object 5"/>
          <p:cNvSpPr/>
          <p:nvPr/>
        </p:nvSpPr>
        <p:spPr>
          <a:xfrm>
            <a:off x="4285178" y="1599800"/>
            <a:ext cx="3618595" cy="2294951"/>
          </a:xfrm>
          <a:prstGeom prst="rect">
            <a:avLst/>
          </a:prstGeom>
          <a:solidFill>
            <a:srgbClr val="ffa300"/>
          </a:solidFill>
        </p:spPr>
      </p:sp>
      <p:sp>
        <p:nvSpPr>
          <p:cNvPr id="7" name="Object 6"/>
          <p:cNvSpPr/>
          <p:nvPr/>
        </p:nvSpPr>
        <p:spPr>
          <a:xfrm>
            <a:off x="4570857" y="1808464"/>
            <a:ext cx="3456711" cy="308295"/>
          </a:xfrm>
          <a:prstGeom prst="rect">
            <a:avLst/>
          </a:prstGeom>
          <a:noFill/>
        </p:spPr>
        <p:txBody>
          <a:bodyPr wrap="square" rtlCol="0" anchor="t" bIns="0" lIns="0" rIns="0" tIns="0"/>
          <a:lstStyle/>
          <a:p>
            <a:pPr algn="l">
              <a:lnSpc>
                <a:spcPts val="2428"/>
              </a:lnSpc>
              <a:buNone/>
            </a:pPr>
            <a:r>
              <a:rPr lang="en-US" sz="1734" dirty="0" smtClean="0">
                <a:solidFill>
                  <a:srgbClr val="1b2f35">
                    <a:alpha val="90000"/>
                  </a:srgbClr>
                </a:solidFill>
                <a:latin typeface="Montserrat" pitchFamily="34" charset="0"/>
                <a:ea typeface="Montserrat" pitchFamily="34" charset="-122"/>
                <a:cs typeface="Montserrat" pitchFamily="34" charset="-120"/>
              </a:rPr>
              <a:t>Integrated Solutions</a:t>
            </a:r>
            <a:endParaRPr lang="en-US" dirty="0"/>
          </a:p>
        </p:txBody>
      </p:sp>
      <p:sp>
        <p:nvSpPr>
          <p:cNvPr id="8" name="Object 7"/>
          <p:cNvSpPr/>
          <p:nvPr/>
        </p:nvSpPr>
        <p:spPr>
          <a:xfrm>
            <a:off x="4570857" y="2225793"/>
            <a:ext cx="3456711" cy="1133192"/>
          </a:xfrm>
          <a:prstGeom prst="rect">
            <a:avLst/>
          </a:prstGeom>
          <a:noFill/>
        </p:spPr>
        <p:txBody>
          <a:bodyPr wrap="square" rtlCol="0" anchor="t" bIns="0" lIns="0" rIns="0" tIns="0"/>
          <a:lstStyle/>
          <a:p>
            <a:pPr algn="l">
              <a:lnSpc>
                <a:spcPts val="1785"/>
              </a:lnSpc>
              <a:spcBef>
                <a:spcPts val="842"/>
              </a:spcBef>
              <a:buNone/>
            </a:pPr>
            <a:r>
              <a:rPr lang="en-US" sz="1275" dirty="0" smtClean="0">
                <a:solidFill>
                  <a:srgbClr val="1c2f35">
                    <a:alpha val="70000"/>
                  </a:srgbClr>
                </a:solidFill>
                <a:latin typeface="Montserrat" pitchFamily="34" charset="0"/>
                <a:ea typeface="Montserrat" pitchFamily="34" charset="-122"/>
                <a:cs typeface="Montserrat" pitchFamily="34" charset="-120"/>
              </a:rPr>
              <a:t>By integrating fintech solutions into its existing banking platform, CBG can provide a seamless and enhanced customer experience, catering to the evolving digital needs of its clients.</a:t>
            </a:r>
            <a:endParaRPr lang="en-US" dirty="0"/>
          </a:p>
        </p:txBody>
      </p:sp>
      <p:sp>
        <p:nvSpPr>
          <p:cNvPr id="9" name="Object 8"/>
          <p:cNvSpPr/>
          <p:nvPr/>
        </p:nvSpPr>
        <p:spPr>
          <a:xfrm>
            <a:off x="8094226" y="1599800"/>
            <a:ext cx="3618595" cy="2294951"/>
          </a:xfrm>
          <a:prstGeom prst="rect">
            <a:avLst/>
          </a:prstGeom>
          <a:solidFill>
            <a:srgbClr val="ffa300"/>
          </a:solidFill>
        </p:spPr>
      </p:sp>
      <p:sp>
        <p:nvSpPr>
          <p:cNvPr id="10" name="Object 9"/>
          <p:cNvSpPr/>
          <p:nvPr/>
        </p:nvSpPr>
        <p:spPr>
          <a:xfrm>
            <a:off x="8379905" y="1808464"/>
            <a:ext cx="3456711" cy="308295"/>
          </a:xfrm>
          <a:prstGeom prst="rect">
            <a:avLst/>
          </a:prstGeom>
          <a:noFill/>
        </p:spPr>
        <p:txBody>
          <a:bodyPr wrap="square" rtlCol="0" anchor="t" bIns="0" lIns="0" rIns="0" tIns="0"/>
          <a:lstStyle/>
          <a:p>
            <a:pPr algn="l">
              <a:lnSpc>
                <a:spcPts val="2428"/>
              </a:lnSpc>
              <a:buNone/>
            </a:pPr>
            <a:r>
              <a:rPr lang="en-US" sz="1734" dirty="0" smtClean="0">
                <a:solidFill>
                  <a:srgbClr val="1b2f35">
                    <a:alpha val="90000"/>
                  </a:srgbClr>
                </a:solidFill>
                <a:latin typeface="Montserrat" pitchFamily="34" charset="0"/>
                <a:ea typeface="Montserrat" pitchFamily="34" charset="-122"/>
                <a:cs typeface="Montserrat" pitchFamily="34" charset="-120"/>
              </a:rPr>
              <a:t>Cross-Selling Opportunities</a:t>
            </a:r>
            <a:endParaRPr lang="en-US" dirty="0"/>
          </a:p>
        </p:txBody>
      </p:sp>
      <p:sp>
        <p:nvSpPr>
          <p:cNvPr id="11" name="Object 10"/>
          <p:cNvSpPr/>
          <p:nvPr/>
        </p:nvSpPr>
        <p:spPr>
          <a:xfrm>
            <a:off x="8379905" y="2225793"/>
            <a:ext cx="3456711" cy="1359830"/>
          </a:xfrm>
          <a:prstGeom prst="rect">
            <a:avLst/>
          </a:prstGeom>
          <a:noFill/>
        </p:spPr>
        <p:txBody>
          <a:bodyPr wrap="square" rtlCol="0" anchor="t" bIns="0" lIns="0" rIns="0" tIns="0"/>
          <a:lstStyle/>
          <a:p>
            <a:pPr algn="l">
              <a:lnSpc>
                <a:spcPts val="1785"/>
              </a:lnSpc>
              <a:spcBef>
                <a:spcPts val="842"/>
              </a:spcBef>
              <a:buNone/>
            </a:pPr>
            <a:r>
              <a:rPr lang="en-US" sz="1275" dirty="0" smtClean="0">
                <a:solidFill>
                  <a:srgbClr val="1c2f35">
                    <a:alpha val="70000"/>
                  </a:srgbClr>
                </a:solidFill>
                <a:latin typeface="Montserrat" pitchFamily="34" charset="0"/>
                <a:ea typeface="Montserrat" pitchFamily="34" charset="-122"/>
                <a:cs typeface="Montserrat" pitchFamily="34" charset="-120"/>
              </a:rPr>
              <a:t>Leveraging its extensive customer base, CBG can cross-sell fintech-powered products and services, such as peer-to-peer lending, cryptocurrency trading, or robo-advisory services, to its existing clients.</a:t>
            </a:r>
            <a:endParaRPr lang="en-US" dirty="0"/>
          </a:p>
        </p:txBody>
      </p:sp>
      <p:sp>
        <p:nvSpPr>
          <p:cNvPr id="12" name="Object 11"/>
          <p:cNvSpPr/>
          <p:nvPr/>
        </p:nvSpPr>
        <p:spPr>
          <a:xfrm>
            <a:off x="476131" y="4085203"/>
            <a:ext cx="5523119" cy="2294951"/>
          </a:xfrm>
          <a:prstGeom prst="rect">
            <a:avLst/>
          </a:prstGeom>
          <a:solidFill>
            <a:srgbClr val="ffa300"/>
          </a:solidFill>
        </p:spPr>
      </p:sp>
      <p:sp>
        <p:nvSpPr>
          <p:cNvPr id="13" name="Object 12"/>
          <p:cNvSpPr/>
          <p:nvPr/>
        </p:nvSpPr>
        <p:spPr>
          <a:xfrm>
            <a:off x="761810" y="4293868"/>
            <a:ext cx="5551687" cy="308295"/>
          </a:xfrm>
          <a:prstGeom prst="rect">
            <a:avLst/>
          </a:prstGeom>
          <a:noFill/>
        </p:spPr>
        <p:txBody>
          <a:bodyPr wrap="square" rtlCol="0" anchor="t" bIns="0" lIns="0" rIns="0" tIns="0"/>
          <a:lstStyle/>
          <a:p>
            <a:pPr algn="l">
              <a:lnSpc>
                <a:spcPts val="2428"/>
              </a:lnSpc>
              <a:buNone/>
            </a:pPr>
            <a:r>
              <a:rPr lang="en-US" sz="1734" dirty="0" smtClean="0">
                <a:solidFill>
                  <a:srgbClr val="1b2f35">
                    <a:alpha val="90000"/>
                  </a:srgbClr>
                </a:solidFill>
                <a:latin typeface="Montserrat" pitchFamily="34" charset="0"/>
                <a:ea typeface="Montserrat" pitchFamily="34" charset="-122"/>
                <a:cs typeface="Montserrat" pitchFamily="34" charset="-120"/>
              </a:rPr>
              <a:t>Data-Driven Insights</a:t>
            </a:r>
            <a:endParaRPr lang="en-US" dirty="0"/>
          </a:p>
        </p:txBody>
      </p:sp>
      <p:sp>
        <p:nvSpPr>
          <p:cNvPr id="14" name="Object 13"/>
          <p:cNvSpPr/>
          <p:nvPr/>
        </p:nvSpPr>
        <p:spPr>
          <a:xfrm>
            <a:off x="761810" y="4711197"/>
            <a:ext cx="5551687" cy="906553"/>
          </a:xfrm>
          <a:prstGeom prst="rect">
            <a:avLst/>
          </a:prstGeom>
          <a:noFill/>
        </p:spPr>
        <p:txBody>
          <a:bodyPr wrap="square" rtlCol="0" anchor="t" bIns="0" lIns="0" rIns="0" tIns="0"/>
          <a:lstStyle/>
          <a:p>
            <a:pPr algn="l">
              <a:lnSpc>
                <a:spcPts val="1785"/>
              </a:lnSpc>
              <a:spcBef>
                <a:spcPts val="842"/>
              </a:spcBef>
              <a:buNone/>
            </a:pPr>
            <a:r>
              <a:rPr lang="en-US" sz="1275" dirty="0" smtClean="0">
                <a:solidFill>
                  <a:srgbClr val="1c2f35">
                    <a:alpha val="70000"/>
                  </a:srgbClr>
                </a:solidFill>
                <a:latin typeface="Montserrat" pitchFamily="34" charset="0"/>
                <a:ea typeface="Montserrat" pitchFamily="34" charset="-122"/>
                <a:cs typeface="Montserrat" pitchFamily="34" charset="-120"/>
              </a:rPr>
              <a:t>By analyzing customer data and behavior patterns, CBG can work with fintech partners to develop personalized financial products and services, tailored to the specific needs of its customer segments.</a:t>
            </a:r>
            <a:endParaRPr lang="en-US" dirty="0"/>
          </a:p>
        </p:txBody>
      </p:sp>
      <p:sp>
        <p:nvSpPr>
          <p:cNvPr id="15" name="Object 14"/>
          <p:cNvSpPr/>
          <p:nvPr/>
        </p:nvSpPr>
        <p:spPr>
          <a:xfrm>
            <a:off x="6189702" y="4085203"/>
            <a:ext cx="5523119" cy="2294951"/>
          </a:xfrm>
          <a:prstGeom prst="rect">
            <a:avLst/>
          </a:prstGeom>
          <a:solidFill>
            <a:srgbClr val="ffa300"/>
          </a:solidFill>
        </p:spPr>
      </p:sp>
      <p:sp>
        <p:nvSpPr>
          <p:cNvPr id="16" name="Object 15"/>
          <p:cNvSpPr/>
          <p:nvPr/>
        </p:nvSpPr>
        <p:spPr>
          <a:xfrm>
            <a:off x="6475381" y="4293868"/>
            <a:ext cx="5551687" cy="308295"/>
          </a:xfrm>
          <a:prstGeom prst="rect">
            <a:avLst/>
          </a:prstGeom>
          <a:noFill/>
        </p:spPr>
        <p:txBody>
          <a:bodyPr wrap="square" rtlCol="0" anchor="t" bIns="0" lIns="0" rIns="0" tIns="0"/>
          <a:lstStyle/>
          <a:p>
            <a:pPr algn="l">
              <a:lnSpc>
                <a:spcPts val="2428"/>
              </a:lnSpc>
              <a:buNone/>
            </a:pPr>
            <a:r>
              <a:rPr lang="en-US" sz="1734" dirty="0" smtClean="0">
                <a:solidFill>
                  <a:srgbClr val="1b2f35">
                    <a:alpha val="90000"/>
                  </a:srgbClr>
                </a:solidFill>
                <a:latin typeface="Montserrat" pitchFamily="34" charset="0"/>
                <a:ea typeface="Montserrat" pitchFamily="34" charset="-122"/>
                <a:cs typeface="Montserrat" pitchFamily="34" charset="-120"/>
              </a:rPr>
              <a:t>Regulatory Compliance</a:t>
            </a:r>
            <a:endParaRPr lang="en-US" dirty="0"/>
          </a:p>
        </p:txBody>
      </p:sp>
      <p:sp>
        <p:nvSpPr>
          <p:cNvPr id="17" name="Object 16"/>
          <p:cNvSpPr/>
          <p:nvPr/>
        </p:nvSpPr>
        <p:spPr>
          <a:xfrm>
            <a:off x="6475381" y="4711197"/>
            <a:ext cx="5551687" cy="906553"/>
          </a:xfrm>
          <a:prstGeom prst="rect">
            <a:avLst/>
          </a:prstGeom>
          <a:noFill/>
        </p:spPr>
        <p:txBody>
          <a:bodyPr wrap="square" rtlCol="0" anchor="t" bIns="0" lIns="0" rIns="0" tIns="0"/>
          <a:lstStyle/>
          <a:p>
            <a:pPr algn="l">
              <a:lnSpc>
                <a:spcPts val="1785"/>
              </a:lnSpc>
              <a:spcBef>
                <a:spcPts val="842"/>
              </a:spcBef>
              <a:buNone/>
            </a:pPr>
            <a:r>
              <a:rPr lang="en-US" sz="1275" dirty="0" smtClean="0">
                <a:solidFill>
                  <a:srgbClr val="1c2f35">
                    <a:alpha val="70000"/>
                  </a:srgbClr>
                </a:solidFill>
                <a:latin typeface="Montserrat" pitchFamily="34" charset="0"/>
                <a:ea typeface="Montserrat" pitchFamily="34" charset="-122"/>
                <a:cs typeface="Montserrat" pitchFamily="34" charset="-120"/>
              </a:rPr>
              <a:t>CBG's existing regulatory expertise and compliance framework can help fintech partners navigate the complex regulatory landscape, ensuring the delivery of compliant and secure financial services.</a:t>
            </a:r>
            <a:endParaRPr lang="en-US" dirty="0"/>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c2f36"/>
        </a:solidFill>
        <a:effectLst/>
      </p:bgPr>
    </p:bg>
    <p:spTree>
      <p:nvGrpSpPr>
        <p:cNvPr id="1" name=""/>
        <p:cNvGrpSpPr/>
        <p:nvPr/>
      </p:nvGrpSpPr>
      <p:grpSpPr>
        <a:xfrm>
          <a:off x="0" y="0"/>
          <a:ext cx="0" cy="0"/>
          <a:chOff x="0" y="0"/>
          <a:chExt cx="0" cy="0"/>
        </a:xfrm>
      </p:grpSpPr>
      <p:sp>
        <p:nvSpPr>
          <p:cNvPr id="2" name="Object 1"/>
          <p:cNvSpPr/>
          <p:nvPr/>
        </p:nvSpPr>
        <p:spPr>
          <a:xfrm>
            <a:off x="0" y="379952"/>
            <a:ext cx="12188952" cy="563739"/>
          </a:xfrm>
          <a:prstGeom prst="rect">
            <a:avLst/>
          </a:prstGeom>
          <a:noFill/>
        </p:spPr>
        <p:txBody>
          <a:bodyPr wrap="square" rtlCol="0" anchor="t" bIns="0" lIns="0" rIns="0" tIns="0"/>
          <a:lstStyle/>
          <a:p>
            <a:pPr algn="ctr">
              <a:lnSpc>
                <a:spcPts val="4440"/>
              </a:lnSpc>
              <a:buNone/>
            </a:pPr>
            <a:r>
              <a:rPr lang="en-US" sz="3750" dirty="0" smtClean="0">
                <a:solidFill>
                  <a:srgbClr val="fdfdfd"/>
                </a:solidFill>
                <a:latin typeface="Trocchi" pitchFamily="34" charset="0"/>
                <a:ea typeface="Trocchi" pitchFamily="34" charset="-122"/>
                <a:cs typeface="Trocchi" pitchFamily="34" charset="-120"/>
              </a:rPr>
              <a:t>Strategies for Successful Partnerships</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29" y="2752037"/>
            <a:ext cx="2961534" cy="1190327"/>
          </a:xfrm>
          <a:prstGeom prst="rect">
            <a:avLst/>
          </a:prstGeom>
        </p:spPr>
      </p:pic>
      <p:sp>
        <p:nvSpPr>
          <p:cNvPr id="4" name="Object 3"/>
          <p:cNvSpPr/>
          <p:nvPr/>
        </p:nvSpPr>
        <p:spPr>
          <a:xfrm>
            <a:off x="552312" y="3088066"/>
            <a:ext cx="2513971" cy="511841"/>
          </a:xfrm>
          <a:prstGeom prst="rect">
            <a:avLst/>
          </a:prstGeom>
          <a:noFill/>
        </p:spPr>
        <p:txBody>
          <a:bodyPr wrap="square" rtlCol="0" anchor="t" bIns="0" lIns="0" rIns="0" tIns="0"/>
          <a:lstStyle/>
          <a:p>
            <a:pPr algn="ctr">
              <a:lnSpc>
                <a:spcPts val="2016"/>
              </a:lnSpc>
              <a:buNone/>
            </a:pPr>
            <a:r>
              <a:rPr lang="en-US" sz="1440" dirty="0" smtClean="0">
                <a:solidFill>
                  <a:srgbClr val="fdfdfd"/>
                </a:solidFill>
                <a:latin typeface="Montserrat" pitchFamily="34" charset="0"/>
                <a:ea typeface="Montserrat" pitchFamily="34" charset="-122"/>
                <a:cs typeface="Montserrat" pitchFamily="34" charset="-120"/>
              </a:rPr>
              <a:t>Understand the Fintech Landscape</a:t>
            </a:r>
            <a:endParaRPr lang="en-US" dirty="0"/>
          </a:p>
        </p:txBody>
      </p:sp>
      <p:sp>
        <p:nvSpPr>
          <p:cNvPr id="5" name="Object 4"/>
          <p:cNvSpPr/>
          <p:nvPr/>
        </p:nvSpPr>
        <p:spPr>
          <a:xfrm>
            <a:off x="761810" y="1695859"/>
            <a:ext cx="2513971" cy="895602"/>
          </a:xfrm>
          <a:prstGeom prst="rect">
            <a:avLst/>
          </a:prstGeom>
          <a:noFill/>
        </p:spPr>
        <p:txBody>
          <a:bodyPr wrap="square" rtlCol="0" anchor="t" bIns="0" lIns="0" rIns="0" tIns="0"/>
          <a:lstStyle/>
          <a:p>
            <a:pPr algn="l">
              <a:lnSpc>
                <a:spcPts val="1176"/>
              </a:lnSpc>
              <a:buNone/>
            </a:pPr>
            <a:r>
              <a:rPr lang="en-US" sz="840" dirty="0" smtClean="0">
                <a:solidFill>
                  <a:srgbClr val="ffffff">
                    <a:alpha val="80000"/>
                  </a:srgbClr>
                </a:solidFill>
                <a:latin typeface="Montserrat" pitchFamily="34" charset="0"/>
                <a:ea typeface="Montserrat" pitchFamily="34" charset="-122"/>
                <a:cs typeface="Montserrat" pitchFamily="34" charset="-120"/>
              </a:rPr>
              <a:t>Gain a deep understanding of the fintech ecosystem, its emerging trends, and the unique capabilities of different fintech companies. This will help you identify the right partners that complement your bank's strengths.</a:t>
            </a:r>
            <a:endParaRPr lang="en-US" dirty="0"/>
          </a:p>
        </p:txBody>
      </p:sp>
      <p:pic>
        <p:nvPicPr>
          <p:cNvPr id="6" name="Object 5"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7686" y="2752037"/>
            <a:ext cx="2961534" cy="1190327"/>
          </a:xfrm>
          <a:prstGeom prst="rect">
            <a:avLst/>
          </a:prstGeom>
        </p:spPr>
      </p:pic>
      <p:sp>
        <p:nvSpPr>
          <p:cNvPr id="7" name="Object 6"/>
          <p:cNvSpPr/>
          <p:nvPr/>
        </p:nvSpPr>
        <p:spPr>
          <a:xfrm>
            <a:off x="3613834" y="2959511"/>
            <a:ext cx="2199725" cy="767761"/>
          </a:xfrm>
          <a:prstGeom prst="rect">
            <a:avLst/>
          </a:prstGeom>
          <a:noFill/>
        </p:spPr>
        <p:txBody>
          <a:bodyPr wrap="square" rtlCol="0" anchor="t" bIns="0" lIns="0" rIns="0" tIns="0"/>
          <a:lstStyle/>
          <a:p>
            <a:pPr algn="ctr">
              <a:lnSpc>
                <a:spcPts val="2016"/>
              </a:lnSpc>
              <a:buNone/>
            </a:pPr>
            <a:r>
              <a:rPr lang="en-US" sz="1440" dirty="0" smtClean="0">
                <a:solidFill>
                  <a:srgbClr val="fdfdfd"/>
                </a:solidFill>
                <a:latin typeface="Montserrat" pitchFamily="34" charset="0"/>
                <a:ea typeface="Montserrat" pitchFamily="34" charset="-122"/>
                <a:cs typeface="Montserrat" pitchFamily="34" charset="-120"/>
              </a:rPr>
              <a:t>Establish Clear Objectives and Value Proposition</a:t>
            </a:r>
            <a:endParaRPr lang="en-US" dirty="0"/>
          </a:p>
        </p:txBody>
      </p:sp>
      <p:sp>
        <p:nvSpPr>
          <p:cNvPr id="8" name="Object 7"/>
          <p:cNvSpPr/>
          <p:nvPr/>
        </p:nvSpPr>
        <p:spPr>
          <a:xfrm>
            <a:off x="3523369" y="1695859"/>
            <a:ext cx="2513971" cy="895602"/>
          </a:xfrm>
          <a:prstGeom prst="rect">
            <a:avLst/>
          </a:prstGeom>
          <a:noFill/>
        </p:spPr>
        <p:txBody>
          <a:bodyPr wrap="square" rtlCol="0" anchor="t" bIns="0" lIns="0" rIns="0" tIns="0"/>
          <a:lstStyle/>
          <a:p>
            <a:pPr algn="l">
              <a:lnSpc>
                <a:spcPts val="1176"/>
              </a:lnSpc>
              <a:buNone/>
            </a:pPr>
            <a:r>
              <a:rPr lang="en-US" sz="840" dirty="0" smtClean="0">
                <a:solidFill>
                  <a:srgbClr val="ffffff">
                    <a:alpha val="80000"/>
                  </a:srgbClr>
                </a:solidFill>
                <a:latin typeface="Montserrat" pitchFamily="34" charset="0"/>
                <a:ea typeface="Montserrat" pitchFamily="34" charset="-122"/>
                <a:cs typeface="Montserrat" pitchFamily="34" charset="-120"/>
              </a:rPr>
              <a:t>Define the specific business objectives you want to achieve through the partnership, such as improving customer experience, enhancing product offerings, or expanding reach. Clearly articulate the value proposition for both parties.</a:t>
            </a:r>
            <a:endParaRPr lang="en-US" dirty="0"/>
          </a:p>
        </p:txBody>
      </p:sp>
      <p:pic>
        <p:nvPicPr>
          <p:cNvPr id="9" name="Object 8"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9244" y="2752037"/>
            <a:ext cx="2961534" cy="1190327"/>
          </a:xfrm>
          <a:prstGeom prst="rect">
            <a:avLst/>
          </a:prstGeom>
        </p:spPr>
      </p:pic>
      <p:sp>
        <p:nvSpPr>
          <p:cNvPr id="10" name="Object 9"/>
          <p:cNvSpPr/>
          <p:nvPr/>
        </p:nvSpPr>
        <p:spPr>
          <a:xfrm>
            <a:off x="6375393" y="3088066"/>
            <a:ext cx="2199725" cy="511841"/>
          </a:xfrm>
          <a:prstGeom prst="rect">
            <a:avLst/>
          </a:prstGeom>
          <a:noFill/>
        </p:spPr>
        <p:txBody>
          <a:bodyPr wrap="square" rtlCol="0" anchor="t" bIns="0" lIns="0" rIns="0" tIns="0"/>
          <a:lstStyle/>
          <a:p>
            <a:pPr algn="ctr">
              <a:lnSpc>
                <a:spcPts val="2016"/>
              </a:lnSpc>
              <a:buNone/>
            </a:pPr>
            <a:r>
              <a:rPr lang="en-US" sz="1440" dirty="0" smtClean="0">
                <a:solidFill>
                  <a:srgbClr val="fdfdfd"/>
                </a:solidFill>
                <a:latin typeface="Montserrat" pitchFamily="34" charset="0"/>
                <a:ea typeface="Montserrat" pitchFamily="34" charset="-122"/>
                <a:cs typeface="Montserrat" pitchFamily="34" charset="-120"/>
              </a:rPr>
              <a:t>Foster Collaborative Culture</a:t>
            </a:r>
            <a:endParaRPr lang="en-US" dirty="0"/>
          </a:p>
        </p:txBody>
      </p:sp>
      <p:sp>
        <p:nvSpPr>
          <p:cNvPr id="11" name="Object 10"/>
          <p:cNvSpPr/>
          <p:nvPr/>
        </p:nvSpPr>
        <p:spPr>
          <a:xfrm>
            <a:off x="6284928" y="1695859"/>
            <a:ext cx="2513971" cy="895602"/>
          </a:xfrm>
          <a:prstGeom prst="rect">
            <a:avLst/>
          </a:prstGeom>
          <a:noFill/>
        </p:spPr>
        <p:txBody>
          <a:bodyPr wrap="square" rtlCol="0" anchor="t" bIns="0" lIns="0" rIns="0" tIns="0"/>
          <a:lstStyle/>
          <a:p>
            <a:pPr algn="l">
              <a:lnSpc>
                <a:spcPts val="1176"/>
              </a:lnSpc>
              <a:buNone/>
            </a:pPr>
            <a:r>
              <a:rPr lang="en-US" sz="840" dirty="0" smtClean="0">
                <a:solidFill>
                  <a:srgbClr val="ffffff">
                    <a:alpha val="80000"/>
                  </a:srgbClr>
                </a:solidFill>
                <a:latin typeface="Montserrat" pitchFamily="34" charset="0"/>
                <a:ea typeface="Montserrat" pitchFamily="34" charset="-122"/>
                <a:cs typeface="Montserrat" pitchFamily="34" charset="-120"/>
              </a:rPr>
              <a:t>Cultivate a culture of collaboration, open communication, and mutual respect between the bank and fintech partners. Encourage cross-functional teams to work together to overcome challenges and achieve shared goals.</a:t>
            </a:r>
            <a:endParaRPr lang="en-US" dirty="0"/>
          </a:p>
        </p:txBody>
      </p:sp>
      <p:pic>
        <p:nvPicPr>
          <p:cNvPr id="12" name="Object 11"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0813" y="2752037"/>
            <a:ext cx="2952012" cy="1190327"/>
          </a:xfrm>
          <a:prstGeom prst="rect">
            <a:avLst/>
          </a:prstGeom>
        </p:spPr>
      </p:pic>
      <p:sp>
        <p:nvSpPr>
          <p:cNvPr id="13" name="Object 12"/>
          <p:cNvSpPr/>
          <p:nvPr/>
        </p:nvSpPr>
        <p:spPr>
          <a:xfrm>
            <a:off x="9136953" y="2959511"/>
            <a:ext cx="2199725" cy="767761"/>
          </a:xfrm>
          <a:prstGeom prst="rect">
            <a:avLst/>
          </a:prstGeom>
          <a:noFill/>
        </p:spPr>
        <p:txBody>
          <a:bodyPr wrap="square" rtlCol="0" anchor="t" bIns="0" lIns="0" rIns="0" tIns="0"/>
          <a:lstStyle/>
          <a:p>
            <a:pPr algn="ctr">
              <a:lnSpc>
                <a:spcPts val="2016"/>
              </a:lnSpc>
              <a:buNone/>
            </a:pPr>
            <a:r>
              <a:rPr lang="en-US" sz="1440" dirty="0" smtClean="0">
                <a:solidFill>
                  <a:srgbClr val="fdfdfd"/>
                </a:solidFill>
                <a:latin typeface="Montserrat" pitchFamily="34" charset="0"/>
                <a:ea typeface="Montserrat" pitchFamily="34" charset="-122"/>
                <a:cs typeface="Montserrat" pitchFamily="34" charset="-120"/>
              </a:rPr>
              <a:t>Align Regulatory and Compliance Requirements</a:t>
            </a:r>
            <a:endParaRPr lang="en-US" dirty="0"/>
          </a:p>
        </p:txBody>
      </p:sp>
      <p:sp>
        <p:nvSpPr>
          <p:cNvPr id="14" name="Object 13"/>
          <p:cNvSpPr/>
          <p:nvPr/>
        </p:nvSpPr>
        <p:spPr>
          <a:xfrm>
            <a:off x="9046488" y="1695859"/>
            <a:ext cx="2513971" cy="895602"/>
          </a:xfrm>
          <a:prstGeom prst="rect">
            <a:avLst/>
          </a:prstGeom>
          <a:noFill/>
        </p:spPr>
        <p:txBody>
          <a:bodyPr wrap="square" rtlCol="0" anchor="t" bIns="0" lIns="0" rIns="0" tIns="0"/>
          <a:lstStyle/>
          <a:p>
            <a:pPr algn="l">
              <a:lnSpc>
                <a:spcPts val="1176"/>
              </a:lnSpc>
              <a:buNone/>
            </a:pPr>
            <a:r>
              <a:rPr lang="en-US" sz="840" dirty="0" smtClean="0">
                <a:solidFill>
                  <a:srgbClr val="ffffff">
                    <a:alpha val="80000"/>
                  </a:srgbClr>
                </a:solidFill>
                <a:latin typeface="Montserrat" pitchFamily="34" charset="0"/>
                <a:ea typeface="Montserrat" pitchFamily="34" charset="-122"/>
                <a:cs typeface="Montserrat" pitchFamily="34" charset="-120"/>
              </a:rPr>
              <a:t>Ensure that the partnership complies with all relevant banking regulations and industry standards. Collaborate to establish robust risk management frameworks and address any regulatory concerns early on.</a:t>
            </a:r>
            <a:endParaRPr lang="en-US" dirty="0"/>
          </a:p>
        </p:txBody>
      </p:sp>
      <p:pic>
        <p:nvPicPr>
          <p:cNvPr id="15" name="Object 1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56907" y="4037590"/>
            <a:ext cx="2952012" cy="1199850"/>
          </a:xfrm>
          <a:prstGeom prst="rect">
            <a:avLst/>
          </a:prstGeom>
        </p:spPr>
      </p:pic>
      <p:sp>
        <p:nvSpPr>
          <p:cNvPr id="16" name="Object 15"/>
          <p:cNvSpPr/>
          <p:nvPr/>
        </p:nvSpPr>
        <p:spPr>
          <a:xfrm>
            <a:off x="2233054" y="4245064"/>
            <a:ext cx="2199725" cy="767761"/>
          </a:xfrm>
          <a:prstGeom prst="rect">
            <a:avLst/>
          </a:prstGeom>
          <a:noFill/>
        </p:spPr>
        <p:txBody>
          <a:bodyPr wrap="square" rtlCol="0" anchor="t" bIns="0" lIns="0" rIns="0" tIns="0"/>
          <a:lstStyle/>
          <a:p>
            <a:pPr algn="ctr">
              <a:lnSpc>
                <a:spcPts val="2016"/>
              </a:lnSpc>
              <a:buNone/>
            </a:pPr>
            <a:r>
              <a:rPr lang="en-US" sz="1440" dirty="0" smtClean="0">
                <a:solidFill>
                  <a:srgbClr val="fdfdfd"/>
                </a:solidFill>
                <a:latin typeface="Montserrat" pitchFamily="34" charset="0"/>
                <a:ea typeface="Montserrat" pitchFamily="34" charset="-122"/>
                <a:cs typeface="Montserrat" pitchFamily="34" charset="-120"/>
              </a:rPr>
              <a:t>Leverage Complementary Strengths</a:t>
            </a:r>
            <a:endParaRPr lang="en-US" dirty="0"/>
          </a:p>
        </p:txBody>
      </p:sp>
      <p:sp>
        <p:nvSpPr>
          <p:cNvPr id="17" name="Object 16"/>
          <p:cNvSpPr/>
          <p:nvPr/>
        </p:nvSpPr>
        <p:spPr>
          <a:xfrm>
            <a:off x="2142589" y="5381113"/>
            <a:ext cx="2513971" cy="1044869"/>
          </a:xfrm>
          <a:prstGeom prst="rect">
            <a:avLst/>
          </a:prstGeom>
          <a:noFill/>
        </p:spPr>
        <p:txBody>
          <a:bodyPr wrap="square" rtlCol="0" anchor="t" bIns="0" lIns="0" rIns="0" tIns="0"/>
          <a:lstStyle/>
          <a:p>
            <a:pPr algn="l">
              <a:lnSpc>
                <a:spcPts val="1176"/>
              </a:lnSpc>
              <a:buNone/>
            </a:pPr>
            <a:r>
              <a:rPr lang="en-US" sz="840" dirty="0" smtClean="0">
                <a:solidFill>
                  <a:srgbClr val="ffffff">
                    <a:alpha val="80000"/>
                  </a:srgbClr>
                </a:solidFill>
                <a:latin typeface="Montserrat" pitchFamily="34" charset="0"/>
                <a:ea typeface="Montserrat" pitchFamily="34" charset="-122"/>
                <a:cs typeface="Montserrat" pitchFamily="34" charset="-120"/>
              </a:rPr>
              <a:t>Identify and leverage the unique strengths of both the bank and the fintech company. The bank can provide regulatory expertise, customer base, and infrastructure, while the fintech can bring agility, innovative technologies, and customer-centric approaches.</a:t>
            </a:r>
            <a:endParaRPr lang="en-US" dirty="0"/>
          </a:p>
        </p:txBody>
      </p:sp>
      <p:pic>
        <p:nvPicPr>
          <p:cNvPr id="18" name="Object 1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18465" y="4037590"/>
            <a:ext cx="2961534" cy="1199850"/>
          </a:xfrm>
          <a:prstGeom prst="rect">
            <a:avLst/>
          </a:prstGeom>
        </p:spPr>
      </p:pic>
      <p:sp>
        <p:nvSpPr>
          <p:cNvPr id="19" name="Object 18"/>
          <p:cNvSpPr/>
          <p:nvPr/>
        </p:nvSpPr>
        <p:spPr>
          <a:xfrm>
            <a:off x="4994614" y="4373620"/>
            <a:ext cx="2199725" cy="511841"/>
          </a:xfrm>
          <a:prstGeom prst="rect">
            <a:avLst/>
          </a:prstGeom>
          <a:noFill/>
        </p:spPr>
        <p:txBody>
          <a:bodyPr wrap="square" rtlCol="0" anchor="t" bIns="0" lIns="0" rIns="0" tIns="0"/>
          <a:lstStyle/>
          <a:p>
            <a:pPr algn="ctr">
              <a:lnSpc>
                <a:spcPts val="2016"/>
              </a:lnSpc>
              <a:buNone/>
            </a:pPr>
            <a:r>
              <a:rPr lang="en-US" sz="1440" dirty="0" smtClean="0">
                <a:solidFill>
                  <a:srgbClr val="fdfdfd"/>
                </a:solidFill>
                <a:latin typeface="Montserrat" pitchFamily="34" charset="0"/>
                <a:ea typeface="Montserrat" pitchFamily="34" charset="-122"/>
                <a:cs typeface="Montserrat" pitchFamily="34" charset="-120"/>
              </a:rPr>
              <a:t>Invest in Technology Integration</a:t>
            </a:r>
            <a:endParaRPr lang="en-US" dirty="0"/>
          </a:p>
        </p:txBody>
      </p:sp>
      <p:sp>
        <p:nvSpPr>
          <p:cNvPr id="20" name="Object 19"/>
          <p:cNvSpPr/>
          <p:nvPr/>
        </p:nvSpPr>
        <p:spPr>
          <a:xfrm>
            <a:off x="4904149" y="5381113"/>
            <a:ext cx="2513971" cy="895602"/>
          </a:xfrm>
          <a:prstGeom prst="rect">
            <a:avLst/>
          </a:prstGeom>
          <a:noFill/>
        </p:spPr>
        <p:txBody>
          <a:bodyPr wrap="square" rtlCol="0" anchor="t" bIns="0" lIns="0" rIns="0" tIns="0"/>
          <a:lstStyle/>
          <a:p>
            <a:pPr algn="l">
              <a:lnSpc>
                <a:spcPts val="1176"/>
              </a:lnSpc>
              <a:buNone/>
            </a:pPr>
            <a:r>
              <a:rPr lang="en-US" sz="840" dirty="0" smtClean="0">
                <a:solidFill>
                  <a:srgbClr val="ffffff">
                    <a:alpha val="80000"/>
                  </a:srgbClr>
                </a:solidFill>
                <a:latin typeface="Montserrat" pitchFamily="34" charset="0"/>
                <a:ea typeface="Montserrat" pitchFamily="34" charset="-122"/>
                <a:cs typeface="Montserrat" pitchFamily="34" charset="-120"/>
              </a:rPr>
              <a:t>Invest in seamless technology integration between the bank's and fintech's systems to enable a frictionless customer experience. Prioritize data security, scalability, and flexibility in the integration process.</a:t>
            </a:r>
            <a:endParaRPr lang="en-US" dirty="0"/>
          </a:p>
        </p:txBody>
      </p:sp>
      <p:pic>
        <p:nvPicPr>
          <p:cNvPr id="21" name="Object 20"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80023" y="4037590"/>
            <a:ext cx="2961534" cy="1199850"/>
          </a:xfrm>
          <a:prstGeom prst="rect">
            <a:avLst/>
          </a:prstGeom>
        </p:spPr>
      </p:pic>
      <p:sp>
        <p:nvSpPr>
          <p:cNvPr id="22" name="Object 21"/>
          <p:cNvSpPr/>
          <p:nvPr/>
        </p:nvSpPr>
        <p:spPr>
          <a:xfrm>
            <a:off x="7756173" y="4373620"/>
            <a:ext cx="2199725" cy="511841"/>
          </a:xfrm>
          <a:prstGeom prst="rect">
            <a:avLst/>
          </a:prstGeom>
          <a:noFill/>
        </p:spPr>
        <p:txBody>
          <a:bodyPr wrap="square" rtlCol="0" anchor="t" bIns="0" lIns="0" rIns="0" tIns="0"/>
          <a:lstStyle/>
          <a:p>
            <a:pPr algn="ctr">
              <a:lnSpc>
                <a:spcPts val="2016"/>
              </a:lnSpc>
              <a:buNone/>
            </a:pPr>
            <a:r>
              <a:rPr lang="en-US" sz="1440" dirty="0" smtClean="0">
                <a:solidFill>
                  <a:srgbClr val="1b2f35">
                    <a:alpha val="90000"/>
                  </a:srgbClr>
                </a:solidFill>
                <a:latin typeface="Montserrat" pitchFamily="34" charset="0"/>
                <a:ea typeface="Montserrat" pitchFamily="34" charset="-122"/>
                <a:cs typeface="Montserrat" pitchFamily="34" charset="-120"/>
              </a:rPr>
              <a:t>Continuously Evolve and Innovate</a:t>
            </a:r>
            <a:endParaRPr lang="en-US" dirty="0"/>
          </a:p>
        </p:txBody>
      </p:sp>
      <p:sp>
        <p:nvSpPr>
          <p:cNvPr id="23" name="Object 22"/>
          <p:cNvSpPr/>
          <p:nvPr/>
        </p:nvSpPr>
        <p:spPr>
          <a:xfrm>
            <a:off x="7665708" y="5381113"/>
            <a:ext cx="2513971" cy="1044869"/>
          </a:xfrm>
          <a:prstGeom prst="rect">
            <a:avLst/>
          </a:prstGeom>
          <a:noFill/>
        </p:spPr>
        <p:txBody>
          <a:bodyPr wrap="square" rtlCol="0" anchor="t" bIns="0" lIns="0" rIns="0" tIns="0"/>
          <a:lstStyle/>
          <a:p>
            <a:pPr algn="l">
              <a:lnSpc>
                <a:spcPts val="1176"/>
              </a:lnSpc>
              <a:buNone/>
            </a:pPr>
            <a:r>
              <a:rPr lang="en-US" sz="840" dirty="0" smtClean="0">
                <a:solidFill>
                  <a:srgbClr val="ffffff">
                    <a:alpha val="80000"/>
                  </a:srgbClr>
                </a:solidFill>
                <a:latin typeface="Montserrat" pitchFamily="34" charset="0"/>
                <a:ea typeface="Montserrat" pitchFamily="34" charset="-122"/>
                <a:cs typeface="Montserrat" pitchFamily="34" charset="-120"/>
              </a:rPr>
              <a:t>Establish a process for regularly reviewing the partnership, evaluating its performance, and adapting to changing market conditions and customer needs. Encourage a culture of continuous innovation and experimentation to stay ahead of the curve.</a:t>
            </a:r>
            <a:endParaRPr lang="en-US" dirty="0"/>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dfaf2"/>
        </a:solidFill>
        <a:effectLst/>
      </p:bgPr>
    </p:bg>
    <p:spTree>
      <p:nvGrpSpPr>
        <p:cNvPr id="1" name=""/>
        <p:cNvGrpSpPr/>
        <p:nvPr/>
      </p:nvGrpSpPr>
      <p:grpSpPr>
        <a:xfrm>
          <a:off x="0" y="0"/>
          <a:ext cx="0" cy="0"/>
          <a:chOff x="0" y="0"/>
          <a:chExt cx="0" cy="0"/>
        </a:xfrm>
      </p:grpSpPr>
      <p:sp>
        <p:nvSpPr>
          <p:cNvPr id="2" name="Object 1"/>
          <p:cNvSpPr/>
          <p:nvPr/>
        </p:nvSpPr>
        <p:spPr>
          <a:xfrm>
            <a:off x="0" y="379952"/>
            <a:ext cx="12188952" cy="563739"/>
          </a:xfrm>
          <a:prstGeom prst="rect">
            <a:avLst/>
          </a:prstGeom>
          <a:noFill/>
        </p:spPr>
        <p:txBody>
          <a:bodyPr wrap="square" rtlCol="0" anchor="t" bIns="0" lIns="0" rIns="0" tIns="0"/>
          <a:lstStyle/>
          <a:p>
            <a:pPr algn="ctr">
              <a:lnSpc>
                <a:spcPts val="4440"/>
              </a:lnSpc>
              <a:buNone/>
            </a:pPr>
            <a:r>
              <a:rPr lang="en-US" sz="3750" dirty="0" smtClean="0">
                <a:solidFill>
                  <a:srgbClr val="1b2f35">
                    <a:alpha val="90000"/>
                  </a:srgbClr>
                </a:solidFill>
                <a:latin typeface="Trocchi" pitchFamily="34" charset="0"/>
                <a:ea typeface="Trocchi" pitchFamily="34" charset="-122"/>
                <a:cs typeface="Trocchi" pitchFamily="34" charset="-120"/>
              </a:rPr>
              <a:t>Lessons from Other Banks</a:t>
            </a:r>
            <a:endParaRPr lang="en-US" dirty="0"/>
          </a:p>
        </p:txBody>
      </p:sp>
      <p:sp>
        <p:nvSpPr>
          <p:cNvPr id="3" name="Object 2"/>
          <p:cNvSpPr/>
          <p:nvPr/>
        </p:nvSpPr>
        <p:spPr>
          <a:xfrm>
            <a:off x="476131" y="1599800"/>
            <a:ext cx="2752037" cy="1552187"/>
          </a:xfrm>
          <a:prstGeom prst="rect">
            <a:avLst/>
          </a:prstGeom>
          <a:solidFill>
            <a:srgbClr val="ffffff"/>
          </a:solidFill>
          <a:ln w="12700">
            <a:solidFill>
              <a:srgbClr val="1c2f35">
                <a:alpha val="10000"/>
              </a:srgbClr>
            </a:solidFill>
            <a:prstDash val="solid"/>
            <a:miter lim="800000"/>
          </a:ln>
        </p:spPr>
      </p:sp>
      <p:sp>
        <p:nvSpPr>
          <p:cNvPr id="4" name="Object 3"/>
          <p:cNvSpPr/>
          <p:nvPr/>
        </p:nvSpPr>
        <p:spPr>
          <a:xfrm>
            <a:off x="476131" y="1599800"/>
            <a:ext cx="2752037" cy="1552187"/>
          </a:xfrm>
          <a:prstGeom prst="rect">
            <a:avLst/>
          </a:prstGeom>
          <a:noFill/>
          <a:ln w="12700">
            <a:solidFill>
              <a:srgbClr val="1c2f35">
                <a:alpha val="10000"/>
              </a:srgbClr>
            </a:solidFill>
            <a:prstDash val="solid"/>
            <a:miter lim="800000"/>
          </a:ln>
        </p:spPr>
      </p:sp>
      <p:sp>
        <p:nvSpPr>
          <p:cNvPr id="5" name="Object 4"/>
          <p:cNvSpPr/>
          <p:nvPr/>
        </p:nvSpPr>
        <p:spPr>
          <a:xfrm>
            <a:off x="476131" y="1599800"/>
            <a:ext cx="2752037" cy="1552187"/>
          </a:xfrm>
          <a:prstGeom prst="rect">
            <a:avLst/>
          </a:prstGeom>
          <a:solidFill>
            <a:srgbClr val="ffffff"/>
          </a:solidFill>
        </p:spPr>
      </p:sp>
      <p:pic>
        <p:nvPicPr>
          <p:cNvPr id="6" name="Object 5" descr="preencoded.png">    </p:cNvPr>
          <p:cNvPicPr>
            <a:picLocks noChangeAspect="1"/>
          </p:cNvPicPr>
          <p:nvPr/>
        </p:nvPicPr>
        <p:blipFill>
          <a:blip r:embed="rId1"/>
          <a:srcRect l="-5556" r="-5556" t="-61085" b="-61085"/>
          <a:stretch/>
        </p:blipFill>
        <p:spPr>
          <a:xfrm>
            <a:off x="857036" y="1790252"/>
            <a:ext cx="1990227" cy="1171282"/>
          </a:xfrm>
          <a:prstGeom prst="rect">
            <a:avLst/>
          </a:prstGeom>
        </p:spPr>
      </p:pic>
      <p:sp>
        <p:nvSpPr>
          <p:cNvPr id="7" name="Object 6"/>
          <p:cNvSpPr/>
          <p:nvPr/>
        </p:nvSpPr>
        <p:spPr>
          <a:xfrm>
            <a:off x="3304349" y="1599800"/>
            <a:ext cx="2752037" cy="1552187"/>
          </a:xfrm>
          <a:prstGeom prst="rect">
            <a:avLst/>
          </a:prstGeom>
          <a:solidFill>
            <a:srgbClr val="ffffff"/>
          </a:solidFill>
          <a:ln w="12700">
            <a:solidFill>
              <a:srgbClr val="1c2f35">
                <a:alpha val="10000"/>
              </a:srgbClr>
            </a:solidFill>
            <a:prstDash val="solid"/>
            <a:miter lim="800000"/>
          </a:ln>
        </p:spPr>
      </p:sp>
      <p:sp>
        <p:nvSpPr>
          <p:cNvPr id="8" name="Object 7"/>
          <p:cNvSpPr/>
          <p:nvPr/>
        </p:nvSpPr>
        <p:spPr>
          <a:xfrm>
            <a:off x="3304349" y="1599800"/>
            <a:ext cx="2752037" cy="1552187"/>
          </a:xfrm>
          <a:prstGeom prst="rect">
            <a:avLst/>
          </a:prstGeom>
          <a:noFill/>
          <a:ln w="12700">
            <a:solidFill>
              <a:srgbClr val="1c2f35">
                <a:alpha val="10000"/>
              </a:srgbClr>
            </a:solidFill>
            <a:prstDash val="solid"/>
            <a:miter lim="800000"/>
          </a:ln>
        </p:spPr>
      </p:sp>
      <p:sp>
        <p:nvSpPr>
          <p:cNvPr id="9" name="Object 8"/>
          <p:cNvSpPr/>
          <p:nvPr/>
        </p:nvSpPr>
        <p:spPr>
          <a:xfrm>
            <a:off x="3304349" y="1599800"/>
            <a:ext cx="2752037" cy="1552187"/>
          </a:xfrm>
          <a:prstGeom prst="rect">
            <a:avLst/>
          </a:prstGeom>
          <a:solidFill>
            <a:srgbClr val="ffffff"/>
          </a:solidFill>
        </p:spPr>
      </p:sp>
      <p:pic>
        <p:nvPicPr>
          <p:cNvPr id="10" name="Object 9" descr="preencoded.png">    </p:cNvPr>
          <p:cNvPicPr>
            <a:picLocks noChangeAspect="1"/>
          </p:cNvPicPr>
          <p:nvPr/>
        </p:nvPicPr>
        <p:blipFill>
          <a:blip r:embed="rId2"/>
          <a:srcRect l="-44399" r="-44399" t="-5556" b="-5556"/>
          <a:stretch/>
        </p:blipFill>
        <p:spPr>
          <a:xfrm>
            <a:off x="3685253" y="1790252"/>
            <a:ext cx="1990227" cy="1171282"/>
          </a:xfrm>
          <a:prstGeom prst="rect">
            <a:avLst/>
          </a:prstGeom>
        </p:spPr>
      </p:pic>
      <p:sp>
        <p:nvSpPr>
          <p:cNvPr id="11" name="Object 10"/>
          <p:cNvSpPr/>
          <p:nvPr/>
        </p:nvSpPr>
        <p:spPr>
          <a:xfrm>
            <a:off x="6132566" y="1599800"/>
            <a:ext cx="2752037" cy="1552187"/>
          </a:xfrm>
          <a:prstGeom prst="rect">
            <a:avLst/>
          </a:prstGeom>
          <a:solidFill>
            <a:srgbClr val="ffffff"/>
          </a:solidFill>
          <a:ln w="12700">
            <a:solidFill>
              <a:srgbClr val="1c2f35">
                <a:alpha val="10000"/>
              </a:srgbClr>
            </a:solidFill>
            <a:prstDash val="solid"/>
            <a:miter lim="800000"/>
          </a:ln>
        </p:spPr>
      </p:sp>
      <p:sp>
        <p:nvSpPr>
          <p:cNvPr id="12" name="Object 11"/>
          <p:cNvSpPr/>
          <p:nvPr/>
        </p:nvSpPr>
        <p:spPr>
          <a:xfrm>
            <a:off x="6132566" y="1599800"/>
            <a:ext cx="2752037" cy="1552187"/>
          </a:xfrm>
          <a:prstGeom prst="rect">
            <a:avLst/>
          </a:prstGeom>
          <a:noFill/>
          <a:ln w="12700">
            <a:solidFill>
              <a:srgbClr val="1c2f35">
                <a:alpha val="10000"/>
              </a:srgbClr>
            </a:solidFill>
            <a:prstDash val="solid"/>
            <a:miter lim="800000"/>
          </a:ln>
        </p:spPr>
      </p:sp>
      <p:sp>
        <p:nvSpPr>
          <p:cNvPr id="13" name="Object 12"/>
          <p:cNvSpPr/>
          <p:nvPr/>
        </p:nvSpPr>
        <p:spPr>
          <a:xfrm>
            <a:off x="6132566" y="1599800"/>
            <a:ext cx="2752037" cy="1552187"/>
          </a:xfrm>
          <a:prstGeom prst="rect">
            <a:avLst/>
          </a:prstGeom>
          <a:solidFill>
            <a:srgbClr val="ffffff"/>
          </a:solidFill>
        </p:spPr>
      </p:sp>
      <p:pic>
        <p:nvPicPr>
          <p:cNvPr id="14" name="Object 13" descr="preencoded.png">    </p:cNvPr>
          <p:cNvPicPr>
            <a:picLocks noChangeAspect="1"/>
          </p:cNvPicPr>
          <p:nvPr/>
        </p:nvPicPr>
        <p:blipFill>
          <a:blip r:embed="rId3"/>
          <a:srcRect l="-5556" r="-5556" t="-6631" b="-6631"/>
          <a:stretch/>
        </p:blipFill>
        <p:spPr>
          <a:xfrm>
            <a:off x="6513471" y="1790252"/>
            <a:ext cx="1990227" cy="1171282"/>
          </a:xfrm>
          <a:prstGeom prst="rect">
            <a:avLst/>
          </a:prstGeom>
        </p:spPr>
      </p:pic>
      <p:sp>
        <p:nvSpPr>
          <p:cNvPr id="15" name="Object 14"/>
          <p:cNvSpPr/>
          <p:nvPr/>
        </p:nvSpPr>
        <p:spPr>
          <a:xfrm>
            <a:off x="8960784" y="1599800"/>
            <a:ext cx="2752037" cy="1552187"/>
          </a:xfrm>
          <a:prstGeom prst="rect">
            <a:avLst/>
          </a:prstGeom>
          <a:solidFill>
            <a:srgbClr val="ffffff"/>
          </a:solidFill>
          <a:ln w="12700">
            <a:solidFill>
              <a:srgbClr val="1c2f35">
                <a:alpha val="10000"/>
              </a:srgbClr>
            </a:solidFill>
            <a:prstDash val="solid"/>
            <a:miter lim="800000"/>
          </a:ln>
        </p:spPr>
      </p:sp>
      <p:sp>
        <p:nvSpPr>
          <p:cNvPr id="16" name="Object 15"/>
          <p:cNvSpPr/>
          <p:nvPr/>
        </p:nvSpPr>
        <p:spPr>
          <a:xfrm>
            <a:off x="8960784" y="1599800"/>
            <a:ext cx="2752037" cy="1552187"/>
          </a:xfrm>
          <a:prstGeom prst="rect">
            <a:avLst/>
          </a:prstGeom>
          <a:noFill/>
          <a:ln w="12700">
            <a:solidFill>
              <a:srgbClr val="1c2f35">
                <a:alpha val="10000"/>
              </a:srgbClr>
            </a:solidFill>
            <a:prstDash val="solid"/>
            <a:miter lim="800000"/>
          </a:ln>
        </p:spPr>
      </p:sp>
      <p:sp>
        <p:nvSpPr>
          <p:cNvPr id="17" name="Object 16"/>
          <p:cNvSpPr/>
          <p:nvPr/>
        </p:nvSpPr>
        <p:spPr>
          <a:xfrm>
            <a:off x="8960784" y="1599800"/>
            <a:ext cx="2752037" cy="1552187"/>
          </a:xfrm>
          <a:prstGeom prst="rect">
            <a:avLst/>
          </a:prstGeom>
          <a:solidFill>
            <a:srgbClr val="ffffff"/>
          </a:solidFill>
        </p:spPr>
      </p:sp>
      <p:pic>
        <p:nvPicPr>
          <p:cNvPr id="18" name="Object 17" descr="preencoded.png">    </p:cNvPr>
          <p:cNvPicPr>
            <a:picLocks noChangeAspect="1"/>
          </p:cNvPicPr>
          <p:nvPr/>
        </p:nvPicPr>
        <p:blipFill>
          <a:blip r:embed="rId4"/>
          <a:srcRect l="-5556" r="-5556" t="-264585" b="-264585"/>
          <a:stretch/>
        </p:blipFill>
        <p:spPr>
          <a:xfrm>
            <a:off x="9341689" y="1790252"/>
            <a:ext cx="1990227" cy="1171282"/>
          </a:xfrm>
          <a:prstGeom prst="rect">
            <a:avLst/>
          </a:prstGeom>
        </p:spPr>
      </p:pic>
      <p:sp>
        <p:nvSpPr>
          <p:cNvPr id="19" name="Object 18"/>
          <p:cNvSpPr/>
          <p:nvPr/>
        </p:nvSpPr>
        <p:spPr>
          <a:xfrm>
            <a:off x="476131" y="3218645"/>
            <a:ext cx="2752037" cy="1552187"/>
          </a:xfrm>
          <a:prstGeom prst="rect">
            <a:avLst/>
          </a:prstGeom>
          <a:solidFill>
            <a:srgbClr val="ffffff"/>
          </a:solidFill>
          <a:ln w="12700">
            <a:solidFill>
              <a:srgbClr val="1c2f35">
                <a:alpha val="10000"/>
              </a:srgbClr>
            </a:solidFill>
            <a:prstDash val="solid"/>
            <a:miter lim="800000"/>
          </a:ln>
        </p:spPr>
      </p:sp>
      <p:sp>
        <p:nvSpPr>
          <p:cNvPr id="20" name="Object 19"/>
          <p:cNvSpPr/>
          <p:nvPr/>
        </p:nvSpPr>
        <p:spPr>
          <a:xfrm>
            <a:off x="476131" y="3218645"/>
            <a:ext cx="2752037" cy="1552187"/>
          </a:xfrm>
          <a:prstGeom prst="rect">
            <a:avLst/>
          </a:prstGeom>
          <a:noFill/>
          <a:ln w="12700">
            <a:solidFill>
              <a:srgbClr val="1c2f35">
                <a:alpha val="10000"/>
              </a:srgbClr>
            </a:solidFill>
            <a:prstDash val="solid"/>
            <a:miter lim="800000"/>
          </a:ln>
        </p:spPr>
      </p:sp>
      <p:sp>
        <p:nvSpPr>
          <p:cNvPr id="21" name="Object 20"/>
          <p:cNvSpPr/>
          <p:nvPr/>
        </p:nvSpPr>
        <p:spPr>
          <a:xfrm>
            <a:off x="476131" y="3218645"/>
            <a:ext cx="2752037" cy="1552187"/>
          </a:xfrm>
          <a:prstGeom prst="rect">
            <a:avLst/>
          </a:prstGeom>
          <a:solidFill>
            <a:srgbClr val="ffffff"/>
          </a:solidFill>
        </p:spPr>
      </p:sp>
      <p:pic>
        <p:nvPicPr>
          <p:cNvPr id="22" name="Object 21" descr="preencoded.png">    </p:cNvPr>
          <p:cNvPicPr>
            <a:picLocks noChangeAspect="1"/>
          </p:cNvPicPr>
          <p:nvPr/>
        </p:nvPicPr>
        <p:blipFill>
          <a:blip r:embed="rId5"/>
          <a:srcRect l="-5556" r="-5556" t="-70336" b="-70336"/>
          <a:stretch/>
        </p:blipFill>
        <p:spPr>
          <a:xfrm>
            <a:off x="857036" y="3409098"/>
            <a:ext cx="1990227" cy="1171282"/>
          </a:xfrm>
          <a:prstGeom prst="rect">
            <a:avLst/>
          </a:prstGeom>
        </p:spPr>
      </p:pic>
      <p:sp>
        <p:nvSpPr>
          <p:cNvPr id="23" name="Object 22"/>
          <p:cNvSpPr/>
          <p:nvPr/>
        </p:nvSpPr>
        <p:spPr>
          <a:xfrm>
            <a:off x="3304349" y="3218645"/>
            <a:ext cx="2752037" cy="1552187"/>
          </a:xfrm>
          <a:prstGeom prst="rect">
            <a:avLst/>
          </a:prstGeom>
          <a:solidFill>
            <a:srgbClr val="ffffff"/>
          </a:solidFill>
          <a:ln w="12700">
            <a:solidFill>
              <a:srgbClr val="1c2f35">
                <a:alpha val="10000"/>
              </a:srgbClr>
            </a:solidFill>
            <a:prstDash val="solid"/>
            <a:miter lim="800000"/>
          </a:ln>
        </p:spPr>
      </p:sp>
      <p:sp>
        <p:nvSpPr>
          <p:cNvPr id="24" name="Object 23"/>
          <p:cNvSpPr/>
          <p:nvPr/>
        </p:nvSpPr>
        <p:spPr>
          <a:xfrm>
            <a:off x="3304349" y="3218645"/>
            <a:ext cx="2752037" cy="1552187"/>
          </a:xfrm>
          <a:prstGeom prst="rect">
            <a:avLst/>
          </a:prstGeom>
          <a:noFill/>
          <a:ln w="12700">
            <a:solidFill>
              <a:srgbClr val="1c2f35">
                <a:alpha val="10000"/>
              </a:srgbClr>
            </a:solidFill>
            <a:prstDash val="solid"/>
            <a:miter lim="800000"/>
          </a:ln>
        </p:spPr>
      </p:sp>
      <p:sp>
        <p:nvSpPr>
          <p:cNvPr id="25" name="Object 24"/>
          <p:cNvSpPr/>
          <p:nvPr/>
        </p:nvSpPr>
        <p:spPr>
          <a:xfrm>
            <a:off x="3304349" y="3218645"/>
            <a:ext cx="2752037" cy="1552187"/>
          </a:xfrm>
          <a:prstGeom prst="rect">
            <a:avLst/>
          </a:prstGeom>
          <a:solidFill>
            <a:srgbClr val="ffffff"/>
          </a:solidFill>
        </p:spPr>
      </p:sp>
      <p:pic>
        <p:nvPicPr>
          <p:cNvPr id="26" name="Object 25" descr="preencoded.png">    </p:cNvPr>
          <p:cNvPicPr>
            <a:picLocks noChangeAspect="1"/>
          </p:cNvPicPr>
          <p:nvPr/>
        </p:nvPicPr>
        <p:blipFill>
          <a:blip r:embed="rId6"/>
          <a:srcRect l="-5556" r="-5556" t="-8214" b="-8214"/>
          <a:stretch/>
        </p:blipFill>
        <p:spPr>
          <a:xfrm>
            <a:off x="3685253" y="3409098"/>
            <a:ext cx="1990227" cy="1171282"/>
          </a:xfrm>
          <a:prstGeom prst="rect">
            <a:avLst/>
          </a:prstGeom>
        </p:spPr>
      </p:pic>
      <p:sp>
        <p:nvSpPr>
          <p:cNvPr id="27" name="Object 26"/>
          <p:cNvSpPr/>
          <p:nvPr/>
        </p:nvSpPr>
        <p:spPr>
          <a:xfrm>
            <a:off x="6132566" y="3218645"/>
            <a:ext cx="2752037" cy="1552187"/>
          </a:xfrm>
          <a:prstGeom prst="rect">
            <a:avLst/>
          </a:prstGeom>
          <a:solidFill>
            <a:srgbClr val="ffffff"/>
          </a:solidFill>
          <a:ln w="12700">
            <a:solidFill>
              <a:srgbClr val="1c2f35">
                <a:alpha val="10000"/>
              </a:srgbClr>
            </a:solidFill>
            <a:prstDash val="solid"/>
            <a:miter lim="800000"/>
          </a:ln>
        </p:spPr>
      </p:sp>
      <p:sp>
        <p:nvSpPr>
          <p:cNvPr id="28" name="Object 27"/>
          <p:cNvSpPr/>
          <p:nvPr/>
        </p:nvSpPr>
        <p:spPr>
          <a:xfrm>
            <a:off x="6132566" y="3218645"/>
            <a:ext cx="2752037" cy="1552187"/>
          </a:xfrm>
          <a:prstGeom prst="rect">
            <a:avLst/>
          </a:prstGeom>
          <a:noFill/>
          <a:ln w="12700">
            <a:solidFill>
              <a:srgbClr val="1c2f35">
                <a:alpha val="10000"/>
              </a:srgbClr>
            </a:solidFill>
            <a:prstDash val="solid"/>
            <a:miter lim="800000"/>
          </a:ln>
        </p:spPr>
      </p:sp>
      <p:sp>
        <p:nvSpPr>
          <p:cNvPr id="29" name="Object 28"/>
          <p:cNvSpPr/>
          <p:nvPr/>
        </p:nvSpPr>
        <p:spPr>
          <a:xfrm>
            <a:off x="6132566" y="3218645"/>
            <a:ext cx="2752037" cy="1552187"/>
          </a:xfrm>
          <a:prstGeom prst="rect">
            <a:avLst/>
          </a:prstGeom>
          <a:solidFill>
            <a:srgbClr val="ffffff"/>
          </a:solidFill>
        </p:spPr>
      </p:sp>
      <p:pic>
        <p:nvPicPr>
          <p:cNvPr id="30" name="Object 29" descr="preencoded.png">    </p:cNvPr>
          <p:cNvPicPr>
            <a:picLocks noChangeAspect="1"/>
          </p:cNvPicPr>
          <p:nvPr/>
        </p:nvPicPr>
        <p:blipFill>
          <a:blip r:embed="rId7"/>
          <a:srcRect l="-44399" r="-44399" t="-5556" b="-5556"/>
          <a:stretch/>
        </p:blipFill>
        <p:spPr>
          <a:xfrm>
            <a:off x="6513471" y="3409098"/>
            <a:ext cx="1990227" cy="1171282"/>
          </a:xfrm>
          <a:prstGeom prst="rect">
            <a:avLst/>
          </a:prstGeom>
        </p:spPr>
      </p:pic>
      <p:sp>
        <p:nvSpPr>
          <p:cNvPr id="31" name="Object 30"/>
          <p:cNvSpPr/>
          <p:nvPr/>
        </p:nvSpPr>
        <p:spPr>
          <a:xfrm>
            <a:off x="8960784" y="3218645"/>
            <a:ext cx="2752037" cy="1552187"/>
          </a:xfrm>
          <a:prstGeom prst="rect">
            <a:avLst/>
          </a:prstGeom>
          <a:solidFill>
            <a:srgbClr val="ffffff"/>
          </a:solidFill>
          <a:ln w="12700">
            <a:solidFill>
              <a:srgbClr val="1c2f35">
                <a:alpha val="10000"/>
              </a:srgbClr>
            </a:solidFill>
            <a:prstDash val="solid"/>
            <a:miter lim="800000"/>
          </a:ln>
        </p:spPr>
      </p:sp>
      <p:sp>
        <p:nvSpPr>
          <p:cNvPr id="32" name="Object 31"/>
          <p:cNvSpPr/>
          <p:nvPr/>
        </p:nvSpPr>
        <p:spPr>
          <a:xfrm>
            <a:off x="8960784" y="3218645"/>
            <a:ext cx="2752037" cy="1552187"/>
          </a:xfrm>
          <a:prstGeom prst="rect">
            <a:avLst/>
          </a:prstGeom>
          <a:noFill/>
          <a:ln w="12700">
            <a:solidFill>
              <a:srgbClr val="1c2f35">
                <a:alpha val="10000"/>
              </a:srgbClr>
            </a:solidFill>
            <a:prstDash val="solid"/>
            <a:miter lim="800000"/>
          </a:ln>
        </p:spPr>
      </p:sp>
      <p:sp>
        <p:nvSpPr>
          <p:cNvPr id="33" name="Object 32"/>
          <p:cNvSpPr/>
          <p:nvPr/>
        </p:nvSpPr>
        <p:spPr>
          <a:xfrm>
            <a:off x="8960784" y="3218645"/>
            <a:ext cx="2752037" cy="1552187"/>
          </a:xfrm>
          <a:prstGeom prst="rect">
            <a:avLst/>
          </a:prstGeom>
          <a:solidFill>
            <a:srgbClr val="ffffff"/>
          </a:solidFill>
        </p:spPr>
      </p:sp>
      <p:pic>
        <p:nvPicPr>
          <p:cNvPr id="34" name="Object 33" descr="preencoded.png">    </p:cNvPr>
          <p:cNvPicPr>
            <a:picLocks noChangeAspect="1"/>
          </p:cNvPicPr>
          <p:nvPr/>
        </p:nvPicPr>
        <p:blipFill>
          <a:blip r:embed="rId8"/>
          <a:srcRect l="-5556" r="-5556" t="-133795" b="-133795"/>
          <a:stretch/>
        </p:blipFill>
        <p:spPr>
          <a:xfrm>
            <a:off x="9341689" y="3409098"/>
            <a:ext cx="1990227" cy="1171282"/>
          </a:xfrm>
          <a:prstGeom prst="rect">
            <a:avLst/>
          </a:prstGeom>
        </p:spPr>
      </p:pic>
      <p:sp>
        <p:nvSpPr>
          <p:cNvPr id="35" name="Object 34"/>
          <p:cNvSpPr/>
          <p:nvPr/>
        </p:nvSpPr>
        <p:spPr>
          <a:xfrm>
            <a:off x="476131" y="4837490"/>
            <a:ext cx="2752037" cy="1552187"/>
          </a:xfrm>
          <a:prstGeom prst="rect">
            <a:avLst/>
          </a:prstGeom>
          <a:solidFill>
            <a:srgbClr val="ffffff"/>
          </a:solidFill>
          <a:ln w="12700">
            <a:solidFill>
              <a:srgbClr val="1c2f35">
                <a:alpha val="10000"/>
              </a:srgbClr>
            </a:solidFill>
            <a:prstDash val="solid"/>
            <a:miter lim="800000"/>
          </a:ln>
        </p:spPr>
      </p:sp>
      <p:sp>
        <p:nvSpPr>
          <p:cNvPr id="36" name="Object 35"/>
          <p:cNvSpPr/>
          <p:nvPr/>
        </p:nvSpPr>
        <p:spPr>
          <a:xfrm>
            <a:off x="476131" y="4837490"/>
            <a:ext cx="2752037" cy="1552187"/>
          </a:xfrm>
          <a:prstGeom prst="rect">
            <a:avLst/>
          </a:prstGeom>
          <a:noFill/>
          <a:ln w="12700">
            <a:solidFill>
              <a:srgbClr val="1c2f35">
                <a:alpha val="10000"/>
              </a:srgbClr>
            </a:solidFill>
            <a:prstDash val="solid"/>
            <a:miter lim="800000"/>
          </a:ln>
        </p:spPr>
      </p:sp>
      <p:sp>
        <p:nvSpPr>
          <p:cNvPr id="37" name="Object 36"/>
          <p:cNvSpPr/>
          <p:nvPr/>
        </p:nvSpPr>
        <p:spPr>
          <a:xfrm>
            <a:off x="476131" y="4837490"/>
            <a:ext cx="2752037" cy="1552187"/>
          </a:xfrm>
          <a:prstGeom prst="rect">
            <a:avLst/>
          </a:prstGeom>
          <a:solidFill>
            <a:srgbClr val="ffffff"/>
          </a:solidFill>
        </p:spPr>
      </p:sp>
      <p:pic>
        <p:nvPicPr>
          <p:cNvPr id="38" name="Object 37" descr="preencoded.png">    </p:cNvPr>
          <p:cNvPicPr>
            <a:picLocks noChangeAspect="1"/>
          </p:cNvPicPr>
          <p:nvPr/>
        </p:nvPicPr>
        <p:blipFill>
          <a:blip r:embed="rId9"/>
          <a:srcRect l="-5556" r="-5556" t="-56609" b="-56609"/>
          <a:stretch/>
        </p:blipFill>
        <p:spPr>
          <a:xfrm>
            <a:off x="857036" y="5027943"/>
            <a:ext cx="1990227" cy="1171282"/>
          </a:xfrm>
          <a:prstGeom prst="rect">
            <a:avLst/>
          </a:prstGeom>
        </p:spPr>
      </p:pic>
      <p:sp>
        <p:nvSpPr>
          <p:cNvPr id="39" name="Object 38"/>
          <p:cNvSpPr/>
          <p:nvPr/>
        </p:nvSpPr>
        <p:spPr>
          <a:xfrm>
            <a:off x="3304349" y="4837490"/>
            <a:ext cx="2752037" cy="1552187"/>
          </a:xfrm>
          <a:prstGeom prst="rect">
            <a:avLst/>
          </a:prstGeom>
          <a:solidFill>
            <a:srgbClr val="ffffff"/>
          </a:solidFill>
          <a:ln w="12700">
            <a:solidFill>
              <a:srgbClr val="1c2f35">
                <a:alpha val="10000"/>
              </a:srgbClr>
            </a:solidFill>
            <a:prstDash val="solid"/>
            <a:miter lim="800000"/>
          </a:ln>
        </p:spPr>
      </p:sp>
      <p:sp>
        <p:nvSpPr>
          <p:cNvPr id="40" name="Object 39"/>
          <p:cNvSpPr/>
          <p:nvPr/>
        </p:nvSpPr>
        <p:spPr>
          <a:xfrm>
            <a:off x="3304349" y="4837490"/>
            <a:ext cx="2752037" cy="1552187"/>
          </a:xfrm>
          <a:prstGeom prst="rect">
            <a:avLst/>
          </a:prstGeom>
          <a:noFill/>
          <a:ln w="12700">
            <a:solidFill>
              <a:srgbClr val="1c2f35">
                <a:alpha val="10000"/>
              </a:srgbClr>
            </a:solidFill>
            <a:prstDash val="solid"/>
            <a:miter lim="800000"/>
          </a:ln>
        </p:spPr>
      </p:sp>
      <p:sp>
        <p:nvSpPr>
          <p:cNvPr id="41" name="Object 40"/>
          <p:cNvSpPr/>
          <p:nvPr/>
        </p:nvSpPr>
        <p:spPr>
          <a:xfrm>
            <a:off x="3304349" y="4837490"/>
            <a:ext cx="2752037" cy="1552187"/>
          </a:xfrm>
          <a:prstGeom prst="rect">
            <a:avLst/>
          </a:prstGeom>
          <a:solidFill>
            <a:srgbClr val="ffffff"/>
          </a:solidFill>
        </p:spPr>
      </p:sp>
      <p:pic>
        <p:nvPicPr>
          <p:cNvPr id="42" name="Object 41" descr="preencoded.png">    </p:cNvPr>
          <p:cNvPicPr>
            <a:picLocks noChangeAspect="1"/>
          </p:cNvPicPr>
          <p:nvPr/>
        </p:nvPicPr>
        <p:blipFill>
          <a:blip r:embed="rId10"/>
          <a:srcRect l="-5556" r="-5556" t="-16945" b="-16945"/>
          <a:stretch/>
        </p:blipFill>
        <p:spPr>
          <a:xfrm>
            <a:off x="3685253" y="5027943"/>
            <a:ext cx="1990227" cy="1171282"/>
          </a:xfrm>
          <a:prstGeom prst="rect">
            <a:avLst/>
          </a:prstGeom>
        </p:spPr>
      </p:pic>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9</Slides>
  <Notes>9</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Slide 1</vt:lpstr>
      <vt:lpstr>Slide 2</vt:lpstr>
      <vt:lpstr>Slide 3</vt:lpstr>
      <vt:lpstr>Slide 4</vt:lpstr>
      <vt:lpstr>Slide 5</vt:lpstr>
      <vt:lpstr>Slide 6</vt:lpstr>
      <vt:lpstr>Slide 7</vt:lpstr>
      <vt:lpstr>Slide 8</vt:lpstr>
      <vt:lpstr>Slide 9</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Fintech and Banks Partnership or Competition How can CBG (Consolidated Bank Ghana) take advantage of the new normal</dc:title>
  <dc:subject>Fintech and Banks Partnership or Competition How can CBG (Consolidated Bank Ghana) take advantage of the new normal</dc:subject>
  <dc:creator>Owura Qwaku</dc:creator>
  <cp:lastModifiedBy>Owura Qwaku</cp:lastModifiedBy>
  <cp:revision>1</cp:revision>
  <dcterms:created xsi:type="dcterms:W3CDTF">2024-06-14T19:45:31.941Z</dcterms:created>
  <dcterms:modified xsi:type="dcterms:W3CDTF">2024-06-14T19:45:31.941Z</dcterms:modified>
</cp:coreProperties>
</file>